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4"/>
    <p:sldId id="257" r:id="rId25"/>
    <p:sldId id="258" r:id="rId26"/>
    <p:sldId id="259" r:id="rId27"/>
    <p:sldId id="260" r:id="rId28"/>
    <p:sldId id="261" r:id="rId29"/>
    <p:sldId id="262" r:id="rId30"/>
    <p:sldId id="263" r:id="rId31"/>
    <p:sldId id="264" r:id="rId32"/>
    <p:sldId id="265" r:id="rId33"/>
    <p:sldId id="266" r:id="rId34"/>
    <p:sldId id="267" r:id="rId35"/>
    <p:sldId id="268" r:id="rId36"/>
    <p:sldId id="269" r:id="rId37"/>
    <p:sldId id="270" r:id="rId38"/>
    <p:sldId id="271" r:id="rId39"/>
    <p:sldId id="272" r:id="rId40"/>
    <p:sldId id="273" r:id="rId41"/>
    <p:sldId id="274" r:id="rId42"/>
    <p:sldId id="275" r:id="rId43"/>
    <p:sldId id="276" r:id="rId44"/>
    <p:sldId id="277" r:id="rId45"/>
    <p:sldId id="278" r:id="rId46"/>
    <p:sldId id="279" r:id="rId47"/>
    <p:sldId id="280" r:id="rId48"/>
    <p:sldId id="281" r:id="rId49"/>
    <p:sldId id="282" r:id="rId50"/>
    <p:sldId id="283" r:id="rId51"/>
    <p:sldId id="284" r:id="rId52"/>
    <p:sldId id="285" r:id="rId53"/>
    <p:sldId id="286" r:id="rId54"/>
    <p:sldId id="287" r:id="rId55"/>
    <p:sldId id="288" r:id="rId56"/>
    <p:sldId id="289" r:id="rId5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Muli" charset="1" panose="00000500000000000000"/>
      <p:regular r:id="rId10"/>
    </p:embeddedFont>
    <p:embeddedFont>
      <p:font typeface="Muli Bold" charset="1" panose="00000800000000000000"/>
      <p:regular r:id="rId11"/>
    </p:embeddedFont>
    <p:embeddedFont>
      <p:font typeface="Muli Italics" charset="1" panose="00000500000000000000"/>
      <p:regular r:id="rId12"/>
    </p:embeddedFont>
    <p:embeddedFont>
      <p:font typeface="Muli Bold Italics" charset="1" panose="00000800000000000000"/>
      <p:regular r:id="rId13"/>
    </p:embeddedFont>
    <p:embeddedFont>
      <p:font typeface="Muli Extra-Light" charset="1" panose="00000300000000000000"/>
      <p:regular r:id="rId14"/>
    </p:embeddedFont>
    <p:embeddedFont>
      <p:font typeface="Muli Extra-Light Italics" charset="1" panose="00000300000000000000"/>
      <p:regular r:id="rId15"/>
    </p:embeddedFont>
    <p:embeddedFont>
      <p:font typeface="Muli Light" charset="1" panose="00000400000000000000"/>
      <p:regular r:id="rId16"/>
    </p:embeddedFont>
    <p:embeddedFont>
      <p:font typeface="Muli Light Italics" charset="1" panose="00000400000000000000"/>
      <p:regular r:id="rId17"/>
    </p:embeddedFont>
    <p:embeddedFont>
      <p:font typeface="Muli Semi-Bold" charset="1" panose="00000700000000000000"/>
      <p:regular r:id="rId18"/>
    </p:embeddedFont>
    <p:embeddedFont>
      <p:font typeface="Muli Semi-Bold Italics" charset="1" panose="00000700000000000000"/>
      <p:regular r:id="rId19"/>
    </p:embeddedFont>
    <p:embeddedFont>
      <p:font typeface="Muli Ultra-Bold" charset="1" panose="00000900000000000000"/>
      <p:regular r:id="rId20"/>
    </p:embeddedFont>
    <p:embeddedFont>
      <p:font typeface="Muli Ultra-Bold Italics" charset="1" panose="00000900000000000000"/>
      <p:regular r:id="rId21"/>
    </p:embeddedFont>
    <p:embeddedFont>
      <p:font typeface="Muli Heavy" charset="1" panose="00000A00000000000000"/>
      <p:regular r:id="rId22"/>
    </p:embeddedFont>
    <p:embeddedFont>
      <p:font typeface="Muli Heavy Italics" charset="1" panose="00000A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slides/slide1.xml" Type="http://schemas.openxmlformats.org/officeDocument/2006/relationships/slide"/><Relationship Id="rId25" Target="slides/slide2.xml" Type="http://schemas.openxmlformats.org/officeDocument/2006/relationships/slide"/><Relationship Id="rId26" Target="slides/slide3.xml" Type="http://schemas.openxmlformats.org/officeDocument/2006/relationships/slide"/><Relationship Id="rId27" Target="slides/slide4.xml" Type="http://schemas.openxmlformats.org/officeDocument/2006/relationships/slide"/><Relationship Id="rId28" Target="slides/slide5.xml" Type="http://schemas.openxmlformats.org/officeDocument/2006/relationships/slide"/><Relationship Id="rId29" Target="slides/slide6.xml" Type="http://schemas.openxmlformats.org/officeDocument/2006/relationships/slide"/><Relationship Id="rId3" Target="viewProps.xml" Type="http://schemas.openxmlformats.org/officeDocument/2006/relationships/viewProps"/><Relationship Id="rId30" Target="slides/slide7.xml" Type="http://schemas.openxmlformats.org/officeDocument/2006/relationships/slide"/><Relationship Id="rId31" Target="slides/slide8.xml" Type="http://schemas.openxmlformats.org/officeDocument/2006/relationships/slide"/><Relationship Id="rId32" Target="slides/slide9.xml" Type="http://schemas.openxmlformats.org/officeDocument/2006/relationships/slide"/><Relationship Id="rId33" Target="slides/slide10.xml" Type="http://schemas.openxmlformats.org/officeDocument/2006/relationships/slide"/><Relationship Id="rId34" Target="slides/slide11.xml" Type="http://schemas.openxmlformats.org/officeDocument/2006/relationships/slide"/><Relationship Id="rId35" Target="slides/slide12.xml" Type="http://schemas.openxmlformats.org/officeDocument/2006/relationships/slide"/><Relationship Id="rId36" Target="slides/slide13.xml" Type="http://schemas.openxmlformats.org/officeDocument/2006/relationships/slide"/><Relationship Id="rId37" Target="slides/slide14.xml" Type="http://schemas.openxmlformats.org/officeDocument/2006/relationships/slide"/><Relationship Id="rId38" Target="slides/slide15.xml" Type="http://schemas.openxmlformats.org/officeDocument/2006/relationships/slide"/><Relationship Id="rId39" Target="slides/slide16.xml" Type="http://schemas.openxmlformats.org/officeDocument/2006/relationships/slide"/><Relationship Id="rId4" Target="theme/theme1.xml" Type="http://schemas.openxmlformats.org/officeDocument/2006/relationships/theme"/><Relationship Id="rId40" Target="slides/slide17.xml" Type="http://schemas.openxmlformats.org/officeDocument/2006/relationships/slide"/><Relationship Id="rId41" Target="slides/slide18.xml" Type="http://schemas.openxmlformats.org/officeDocument/2006/relationships/slide"/><Relationship Id="rId42" Target="slides/slide19.xml" Type="http://schemas.openxmlformats.org/officeDocument/2006/relationships/slide"/><Relationship Id="rId43" Target="slides/slide20.xml" Type="http://schemas.openxmlformats.org/officeDocument/2006/relationships/slide"/><Relationship Id="rId44" Target="slides/slide21.xml" Type="http://schemas.openxmlformats.org/officeDocument/2006/relationships/slide"/><Relationship Id="rId45" Target="slides/slide22.xml" Type="http://schemas.openxmlformats.org/officeDocument/2006/relationships/slide"/><Relationship Id="rId46" Target="slides/slide23.xml" Type="http://schemas.openxmlformats.org/officeDocument/2006/relationships/slide"/><Relationship Id="rId47" Target="slides/slide24.xml" Type="http://schemas.openxmlformats.org/officeDocument/2006/relationships/slide"/><Relationship Id="rId48" Target="slides/slide25.xml" Type="http://schemas.openxmlformats.org/officeDocument/2006/relationships/slide"/><Relationship Id="rId49" Target="slides/slide26.xml" Type="http://schemas.openxmlformats.org/officeDocument/2006/relationships/slide"/><Relationship Id="rId5" Target="tableStyles.xml" Type="http://schemas.openxmlformats.org/officeDocument/2006/relationships/tableStyles"/><Relationship Id="rId50" Target="slides/slide27.xml" Type="http://schemas.openxmlformats.org/officeDocument/2006/relationships/slide"/><Relationship Id="rId51" Target="slides/slide28.xml" Type="http://schemas.openxmlformats.org/officeDocument/2006/relationships/slide"/><Relationship Id="rId52" Target="slides/slide29.xml" Type="http://schemas.openxmlformats.org/officeDocument/2006/relationships/slide"/><Relationship Id="rId53" Target="slides/slide30.xml" Type="http://schemas.openxmlformats.org/officeDocument/2006/relationships/slide"/><Relationship Id="rId54" Target="slides/slide31.xml" Type="http://schemas.openxmlformats.org/officeDocument/2006/relationships/slide"/><Relationship Id="rId55" Target="slides/slide32.xml" Type="http://schemas.openxmlformats.org/officeDocument/2006/relationships/slide"/><Relationship Id="rId56" Target="slides/slide33.xml" Type="http://schemas.openxmlformats.org/officeDocument/2006/relationships/slide"/><Relationship Id="rId57" Target="slides/slide34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7.png" Type="http://schemas.openxmlformats.org/officeDocument/2006/relationships/image"/><Relationship Id="rId5" Target="../media/image20.png" Type="http://schemas.openxmlformats.org/officeDocument/2006/relationships/image"/><Relationship Id="rId6" Target="../media/image2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22.png" Type="http://schemas.openxmlformats.org/officeDocument/2006/relationships/image"/><Relationship Id="rId4" Target="../media/image23.png" Type="http://schemas.openxmlformats.org/officeDocument/2006/relationships/image"/><Relationship Id="rId5" Target="../media/image2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25.png" Type="http://schemas.openxmlformats.org/officeDocument/2006/relationships/image"/><Relationship Id="rId4" Target="../media/image26.png" Type="http://schemas.openxmlformats.org/officeDocument/2006/relationships/image"/><Relationship Id="rId5" Target="../media/image2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2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9.png" Type="http://schemas.openxmlformats.org/officeDocument/2006/relationships/image"/><Relationship Id="rId5" Target="../media/image30.png" Type="http://schemas.openxmlformats.org/officeDocument/2006/relationships/image"/><Relationship Id="rId6" Target="../media/image3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32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9.png" Type="http://schemas.openxmlformats.org/officeDocument/2006/relationships/image"/><Relationship Id="rId4" Target="../media/image33.png" Type="http://schemas.openxmlformats.org/officeDocument/2006/relationships/image"/><Relationship Id="rId5" Target="../media/image34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1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35.png" Type="http://schemas.openxmlformats.org/officeDocument/2006/relationships/image"/><Relationship Id="rId4" Target="../media/image3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7.pn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38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39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40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41.png" Type="http://schemas.openxmlformats.org/officeDocument/2006/relationships/image"/><Relationship Id="rId4" Target="../media/image42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43.png" Type="http://schemas.openxmlformats.org/officeDocument/2006/relationships/image"/><Relationship Id="rId4" Target="../media/image44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45.jpe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1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1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1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3.png" Type="http://schemas.openxmlformats.org/officeDocument/2006/relationships/image"/><Relationship Id="rId5" Target="../media/image5.png" Type="http://schemas.openxmlformats.org/officeDocument/2006/relationships/image"/><Relationship Id="rId6" Target="../media/image4.png" Type="http://schemas.openxmlformats.org/officeDocument/2006/relationships/image"/><Relationship Id="rId7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4.png" Type="http://schemas.openxmlformats.org/officeDocument/2006/relationships/image"/><Relationship Id="rId6" Target="../media/image6.png" Type="http://schemas.openxmlformats.org/officeDocument/2006/relationships/image"/><Relationship Id="rId7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Relationship Id="rId6" Target="../media/image1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5219" y="-266370"/>
            <a:ext cx="19258438" cy="10819740"/>
          </a:xfrm>
          <a:custGeom>
            <a:avLst/>
            <a:gdLst/>
            <a:ahLst/>
            <a:cxnLst/>
            <a:rect r="r" b="b" t="t" l="l"/>
            <a:pathLst>
              <a:path h="10819740" w="19258438">
                <a:moveTo>
                  <a:pt x="0" y="0"/>
                </a:moveTo>
                <a:lnTo>
                  <a:pt x="19258438" y="0"/>
                </a:lnTo>
                <a:lnTo>
                  <a:pt x="19258438" y="10819740"/>
                </a:lnTo>
                <a:lnTo>
                  <a:pt x="0" y="108197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47630">
            <a:off x="6027572" y="2007472"/>
            <a:ext cx="6232856" cy="6272057"/>
          </a:xfrm>
          <a:custGeom>
            <a:avLst/>
            <a:gdLst/>
            <a:ahLst/>
            <a:cxnLst/>
            <a:rect r="r" b="b" t="t" l="l"/>
            <a:pathLst>
              <a:path h="6272057" w="6232856">
                <a:moveTo>
                  <a:pt x="0" y="0"/>
                </a:moveTo>
                <a:lnTo>
                  <a:pt x="6232856" y="0"/>
                </a:lnTo>
                <a:lnTo>
                  <a:pt x="6232856" y="6272056"/>
                </a:lnTo>
                <a:lnTo>
                  <a:pt x="0" y="627205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5000"/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rot="0">
            <a:off x="13439906" y="1277646"/>
            <a:ext cx="4848094" cy="9525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TextBox 5" id="5"/>
          <p:cNvSpPr txBox="true"/>
          <p:nvPr/>
        </p:nvSpPr>
        <p:spPr>
          <a:xfrm rot="0">
            <a:off x="2357926" y="3766840"/>
            <a:ext cx="13572147" cy="29247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29"/>
              </a:lnSpc>
            </a:pPr>
            <a:r>
              <a:rPr lang="en-US" sz="10999">
                <a:solidFill>
                  <a:srgbClr val="FFFFFF"/>
                </a:solidFill>
                <a:latin typeface="Muli Heavy"/>
              </a:rPr>
              <a:t>DIAMONDS RULE THE WORLD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415478" y="8891356"/>
            <a:ext cx="5843822" cy="407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FFFFFF"/>
                </a:solidFill>
                <a:latin typeface="Muli"/>
              </a:rPr>
              <a:t>ARMEN HOUSPESS MONASIANS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-8306532">
            <a:off x="5666783" y="-1712036"/>
            <a:ext cx="1494991" cy="3035516"/>
          </a:xfrm>
          <a:custGeom>
            <a:avLst/>
            <a:gdLst/>
            <a:ahLst/>
            <a:cxnLst/>
            <a:rect r="r" b="b" t="t" l="l"/>
            <a:pathLst>
              <a:path h="3035516" w="1494991">
                <a:moveTo>
                  <a:pt x="0" y="0"/>
                </a:moveTo>
                <a:lnTo>
                  <a:pt x="1494991" y="0"/>
                </a:lnTo>
                <a:lnTo>
                  <a:pt x="1494991" y="3035515"/>
                </a:lnTo>
                <a:lnTo>
                  <a:pt x="0" y="30355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026424"/>
            <a:ext cx="5227370" cy="407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120">
                <a:solidFill>
                  <a:srgbClr val="FFFFFF"/>
                </a:solidFill>
                <a:latin typeface="Muli"/>
              </a:rPr>
              <a:t>IRONHACK PARIS</a:t>
            </a:r>
          </a:p>
        </p:txBody>
      </p:sp>
      <p:sp>
        <p:nvSpPr>
          <p:cNvPr name="AutoShape 9" id="9"/>
          <p:cNvSpPr/>
          <p:nvPr/>
        </p:nvSpPr>
        <p:spPr>
          <a:xfrm rot="0">
            <a:off x="0" y="9076670"/>
            <a:ext cx="4848094" cy="9525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Freeform 10" id="10"/>
          <p:cNvSpPr/>
          <p:nvPr/>
        </p:nvSpPr>
        <p:spPr>
          <a:xfrm flipH="false" flipV="false" rot="-1933956">
            <a:off x="2320348" y="8567789"/>
            <a:ext cx="3270799" cy="3438422"/>
          </a:xfrm>
          <a:custGeom>
            <a:avLst/>
            <a:gdLst/>
            <a:ahLst/>
            <a:cxnLst/>
            <a:rect r="r" b="b" t="t" l="l"/>
            <a:pathLst>
              <a:path h="3438422" w="3270799">
                <a:moveTo>
                  <a:pt x="0" y="0"/>
                </a:moveTo>
                <a:lnTo>
                  <a:pt x="3270799" y="0"/>
                </a:lnTo>
                <a:lnTo>
                  <a:pt x="3270799" y="3438422"/>
                </a:lnTo>
                <a:lnTo>
                  <a:pt x="0" y="34384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807376">
            <a:off x="17616628" y="2478048"/>
            <a:ext cx="819114" cy="2221325"/>
          </a:xfrm>
          <a:custGeom>
            <a:avLst/>
            <a:gdLst/>
            <a:ahLst/>
            <a:cxnLst/>
            <a:rect r="r" b="b" t="t" l="l"/>
            <a:pathLst>
              <a:path h="2221325" w="819114">
                <a:moveTo>
                  <a:pt x="0" y="0"/>
                </a:moveTo>
                <a:lnTo>
                  <a:pt x="819114" y="0"/>
                </a:lnTo>
                <a:lnTo>
                  <a:pt x="819114" y="2221326"/>
                </a:lnTo>
                <a:lnTo>
                  <a:pt x="0" y="222132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7587143" y="9582107"/>
            <a:ext cx="309345" cy="407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FFFFFF"/>
                </a:solidFill>
                <a:latin typeface="Muli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5219" y="-266370"/>
            <a:ext cx="19258438" cy="10819740"/>
          </a:xfrm>
          <a:custGeom>
            <a:avLst/>
            <a:gdLst/>
            <a:ahLst/>
            <a:cxnLst/>
            <a:rect r="r" b="b" t="t" l="l"/>
            <a:pathLst>
              <a:path h="10819740" w="19258438">
                <a:moveTo>
                  <a:pt x="0" y="0"/>
                </a:moveTo>
                <a:lnTo>
                  <a:pt x="19258438" y="0"/>
                </a:lnTo>
                <a:lnTo>
                  <a:pt x="19258438" y="10819740"/>
                </a:lnTo>
                <a:lnTo>
                  <a:pt x="0" y="108197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153127">
            <a:off x="14042692" y="3489781"/>
            <a:ext cx="4473728" cy="4389846"/>
          </a:xfrm>
          <a:custGeom>
            <a:avLst/>
            <a:gdLst/>
            <a:ahLst/>
            <a:cxnLst/>
            <a:rect r="r" b="b" t="t" l="l"/>
            <a:pathLst>
              <a:path h="4389846" w="4473728">
                <a:moveTo>
                  <a:pt x="0" y="0"/>
                </a:moveTo>
                <a:lnTo>
                  <a:pt x="4473728" y="0"/>
                </a:lnTo>
                <a:lnTo>
                  <a:pt x="4473728" y="4389846"/>
                </a:lnTo>
                <a:lnTo>
                  <a:pt x="0" y="438984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9930122">
            <a:off x="-456010" y="2795943"/>
            <a:ext cx="1877798" cy="1842589"/>
          </a:xfrm>
          <a:custGeom>
            <a:avLst/>
            <a:gdLst/>
            <a:ahLst/>
            <a:cxnLst/>
            <a:rect r="r" b="b" t="t" l="l"/>
            <a:pathLst>
              <a:path h="1842589" w="1877798">
                <a:moveTo>
                  <a:pt x="0" y="0"/>
                </a:moveTo>
                <a:lnTo>
                  <a:pt x="1877798" y="0"/>
                </a:lnTo>
                <a:lnTo>
                  <a:pt x="1877798" y="1842589"/>
                </a:lnTo>
                <a:lnTo>
                  <a:pt x="0" y="18425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630378" y="1498467"/>
            <a:ext cx="7628922" cy="4437540"/>
          </a:xfrm>
          <a:custGeom>
            <a:avLst/>
            <a:gdLst/>
            <a:ahLst/>
            <a:cxnLst/>
            <a:rect r="r" b="b" t="t" l="l"/>
            <a:pathLst>
              <a:path h="4437540" w="7628922">
                <a:moveTo>
                  <a:pt x="0" y="0"/>
                </a:moveTo>
                <a:lnTo>
                  <a:pt x="7628922" y="0"/>
                </a:lnTo>
                <a:lnTo>
                  <a:pt x="7628922" y="4437541"/>
                </a:lnTo>
                <a:lnTo>
                  <a:pt x="0" y="44375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630378" y="6329948"/>
            <a:ext cx="7628922" cy="3480778"/>
          </a:xfrm>
          <a:custGeom>
            <a:avLst/>
            <a:gdLst/>
            <a:ahLst/>
            <a:cxnLst/>
            <a:rect r="r" b="b" t="t" l="l"/>
            <a:pathLst>
              <a:path h="3480778" w="7628922">
                <a:moveTo>
                  <a:pt x="0" y="0"/>
                </a:moveTo>
                <a:lnTo>
                  <a:pt x="7628922" y="0"/>
                </a:lnTo>
                <a:lnTo>
                  <a:pt x="7628922" y="3480778"/>
                </a:lnTo>
                <a:lnTo>
                  <a:pt x="0" y="34807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463277" y="1710995"/>
            <a:ext cx="11613894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Muli Bold"/>
              </a:rPr>
              <a:t>CHECKING FOR DUPLICATES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200939" y="1480095"/>
            <a:ext cx="907175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Muli Bold"/>
              </a:rPr>
              <a:t>03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463277" y="4222183"/>
            <a:ext cx="11613894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Muli Bold"/>
              </a:rPr>
              <a:t>VALUE COUNTS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200939" y="3991282"/>
            <a:ext cx="907175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Muli Bold"/>
              </a:rPr>
              <a:t>04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400165" y="6874118"/>
            <a:ext cx="5743835" cy="1353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Muli Bold"/>
              </a:rPr>
              <a:t>DROPPING UNWANTED COLUMNS &amp; UNDERSTANDING THE DISTRIBUTION OF DATA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200939" y="6826493"/>
            <a:ext cx="907175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Muli Bold"/>
              </a:rPr>
              <a:t>05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-4009441">
            <a:off x="3674827" y="9115177"/>
            <a:ext cx="3834057" cy="3762168"/>
          </a:xfrm>
          <a:custGeom>
            <a:avLst/>
            <a:gdLst/>
            <a:ahLst/>
            <a:cxnLst/>
            <a:rect r="r" b="b" t="t" l="l"/>
            <a:pathLst>
              <a:path h="3762168" w="3834057">
                <a:moveTo>
                  <a:pt x="0" y="0"/>
                </a:moveTo>
                <a:lnTo>
                  <a:pt x="3834056" y="0"/>
                </a:lnTo>
                <a:lnTo>
                  <a:pt x="3834056" y="3762169"/>
                </a:lnTo>
                <a:lnTo>
                  <a:pt x="0" y="37621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7536941" y="9582933"/>
            <a:ext cx="485053" cy="407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FFFFFF"/>
                </a:solidFill>
                <a:latin typeface="Muli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619368">
            <a:off x="14092690" y="6103959"/>
            <a:ext cx="8390620" cy="8809050"/>
          </a:xfrm>
          <a:custGeom>
            <a:avLst/>
            <a:gdLst/>
            <a:ahLst/>
            <a:cxnLst/>
            <a:rect r="r" b="b" t="t" l="l"/>
            <a:pathLst>
              <a:path h="8809050" w="8390620">
                <a:moveTo>
                  <a:pt x="0" y="0"/>
                </a:moveTo>
                <a:lnTo>
                  <a:pt x="8390620" y="0"/>
                </a:lnTo>
                <a:lnTo>
                  <a:pt x="8390620" y="8809051"/>
                </a:lnTo>
                <a:lnTo>
                  <a:pt x="0" y="88090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158927">
            <a:off x="949019" y="-4130635"/>
            <a:ext cx="7473853" cy="7846565"/>
          </a:xfrm>
          <a:custGeom>
            <a:avLst/>
            <a:gdLst/>
            <a:ahLst/>
            <a:cxnLst/>
            <a:rect r="r" b="b" t="t" l="l"/>
            <a:pathLst>
              <a:path h="7846565" w="7473853">
                <a:moveTo>
                  <a:pt x="0" y="0"/>
                </a:moveTo>
                <a:lnTo>
                  <a:pt x="7473853" y="0"/>
                </a:lnTo>
                <a:lnTo>
                  <a:pt x="7473853" y="7846565"/>
                </a:lnTo>
                <a:lnTo>
                  <a:pt x="0" y="78465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89846" y="1028700"/>
            <a:ext cx="7333466" cy="3976291"/>
          </a:xfrm>
          <a:custGeom>
            <a:avLst/>
            <a:gdLst/>
            <a:ahLst/>
            <a:cxnLst/>
            <a:rect r="r" b="b" t="t" l="l"/>
            <a:pathLst>
              <a:path h="3976291" w="7333466">
                <a:moveTo>
                  <a:pt x="0" y="0"/>
                </a:moveTo>
                <a:lnTo>
                  <a:pt x="7333467" y="0"/>
                </a:lnTo>
                <a:lnTo>
                  <a:pt x="7333467" y="3976291"/>
                </a:lnTo>
                <a:lnTo>
                  <a:pt x="0" y="39762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89846" y="5143500"/>
            <a:ext cx="7333466" cy="4062424"/>
          </a:xfrm>
          <a:custGeom>
            <a:avLst/>
            <a:gdLst/>
            <a:ahLst/>
            <a:cxnLst/>
            <a:rect r="r" b="b" t="t" l="l"/>
            <a:pathLst>
              <a:path h="4062424" w="7333466">
                <a:moveTo>
                  <a:pt x="0" y="0"/>
                </a:moveTo>
                <a:lnTo>
                  <a:pt x="7333467" y="0"/>
                </a:lnTo>
                <a:lnTo>
                  <a:pt x="7333467" y="4062424"/>
                </a:lnTo>
                <a:lnTo>
                  <a:pt x="0" y="40624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458783" y="3016845"/>
            <a:ext cx="7800517" cy="4801931"/>
          </a:xfrm>
          <a:custGeom>
            <a:avLst/>
            <a:gdLst/>
            <a:ahLst/>
            <a:cxnLst/>
            <a:rect r="r" b="b" t="t" l="l"/>
            <a:pathLst>
              <a:path h="4801931" w="7800517">
                <a:moveTo>
                  <a:pt x="0" y="0"/>
                </a:moveTo>
                <a:lnTo>
                  <a:pt x="7800517" y="0"/>
                </a:lnTo>
                <a:lnTo>
                  <a:pt x="7800517" y="4801932"/>
                </a:lnTo>
                <a:lnTo>
                  <a:pt x="0" y="48019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536941" y="9585128"/>
            <a:ext cx="48505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238342">
            <a:off x="11202221" y="-3375825"/>
            <a:ext cx="8390620" cy="8809050"/>
          </a:xfrm>
          <a:custGeom>
            <a:avLst/>
            <a:gdLst/>
            <a:ahLst/>
            <a:cxnLst/>
            <a:rect r="r" b="b" t="t" l="l"/>
            <a:pathLst>
              <a:path h="8809050" w="8390620">
                <a:moveTo>
                  <a:pt x="0" y="0"/>
                </a:moveTo>
                <a:lnTo>
                  <a:pt x="8390620" y="0"/>
                </a:lnTo>
                <a:lnTo>
                  <a:pt x="8390620" y="8809050"/>
                </a:lnTo>
                <a:lnTo>
                  <a:pt x="0" y="88090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216749" y="1914884"/>
            <a:ext cx="10042551" cy="6457232"/>
          </a:xfrm>
          <a:custGeom>
            <a:avLst/>
            <a:gdLst/>
            <a:ahLst/>
            <a:cxnLst/>
            <a:rect r="r" b="b" t="t" l="l"/>
            <a:pathLst>
              <a:path h="6457232" w="10042551">
                <a:moveTo>
                  <a:pt x="0" y="0"/>
                </a:moveTo>
                <a:lnTo>
                  <a:pt x="10042551" y="0"/>
                </a:lnTo>
                <a:lnTo>
                  <a:pt x="10042551" y="6457232"/>
                </a:lnTo>
                <a:lnTo>
                  <a:pt x="0" y="64572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5464342"/>
            <a:ext cx="5351827" cy="4365412"/>
          </a:xfrm>
          <a:custGeom>
            <a:avLst/>
            <a:gdLst/>
            <a:ahLst/>
            <a:cxnLst/>
            <a:rect r="r" b="b" t="t" l="l"/>
            <a:pathLst>
              <a:path h="4365412" w="5351827">
                <a:moveTo>
                  <a:pt x="0" y="0"/>
                </a:moveTo>
                <a:lnTo>
                  <a:pt x="5351827" y="0"/>
                </a:lnTo>
                <a:lnTo>
                  <a:pt x="5351827" y="4365412"/>
                </a:lnTo>
                <a:lnTo>
                  <a:pt x="0" y="43654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685685"/>
            <a:ext cx="5351827" cy="4457815"/>
          </a:xfrm>
          <a:custGeom>
            <a:avLst/>
            <a:gdLst/>
            <a:ahLst/>
            <a:cxnLst/>
            <a:rect r="r" b="b" t="t" l="l"/>
            <a:pathLst>
              <a:path h="4457815" w="5351827">
                <a:moveTo>
                  <a:pt x="0" y="0"/>
                </a:moveTo>
                <a:lnTo>
                  <a:pt x="5351827" y="0"/>
                </a:lnTo>
                <a:lnTo>
                  <a:pt x="5351827" y="4457815"/>
                </a:lnTo>
                <a:lnTo>
                  <a:pt x="0" y="44578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536941" y="9585128"/>
            <a:ext cx="48505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619368">
            <a:off x="14092690" y="6103959"/>
            <a:ext cx="8390620" cy="8809050"/>
          </a:xfrm>
          <a:custGeom>
            <a:avLst/>
            <a:gdLst/>
            <a:ahLst/>
            <a:cxnLst/>
            <a:rect r="r" b="b" t="t" l="l"/>
            <a:pathLst>
              <a:path h="8809050" w="8390620">
                <a:moveTo>
                  <a:pt x="0" y="0"/>
                </a:moveTo>
                <a:lnTo>
                  <a:pt x="8390620" y="0"/>
                </a:lnTo>
                <a:lnTo>
                  <a:pt x="8390620" y="8809051"/>
                </a:lnTo>
                <a:lnTo>
                  <a:pt x="0" y="88090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158927">
            <a:off x="949019" y="-4130635"/>
            <a:ext cx="7473853" cy="7846565"/>
          </a:xfrm>
          <a:custGeom>
            <a:avLst/>
            <a:gdLst/>
            <a:ahLst/>
            <a:cxnLst/>
            <a:rect r="r" b="b" t="t" l="l"/>
            <a:pathLst>
              <a:path h="7846565" w="7473853">
                <a:moveTo>
                  <a:pt x="0" y="0"/>
                </a:moveTo>
                <a:lnTo>
                  <a:pt x="7473853" y="0"/>
                </a:lnTo>
                <a:lnTo>
                  <a:pt x="7473853" y="7846565"/>
                </a:lnTo>
                <a:lnTo>
                  <a:pt x="0" y="78465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682072" y="2215635"/>
            <a:ext cx="12381000" cy="7384117"/>
          </a:xfrm>
          <a:custGeom>
            <a:avLst/>
            <a:gdLst/>
            <a:ahLst/>
            <a:cxnLst/>
            <a:rect r="r" b="b" t="t" l="l"/>
            <a:pathLst>
              <a:path h="7384117" w="12381000">
                <a:moveTo>
                  <a:pt x="0" y="0"/>
                </a:moveTo>
                <a:lnTo>
                  <a:pt x="12380999" y="0"/>
                </a:lnTo>
                <a:lnTo>
                  <a:pt x="12380999" y="7384117"/>
                </a:lnTo>
                <a:lnTo>
                  <a:pt x="0" y="73841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682072" y="1085850"/>
            <a:ext cx="8407484" cy="883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874"/>
              </a:lnSpc>
            </a:pPr>
            <a:r>
              <a:rPr lang="en-US" sz="6249">
                <a:solidFill>
                  <a:srgbClr val="000000"/>
                </a:solidFill>
                <a:latin typeface="Muli Ultra-Bold"/>
              </a:rPr>
              <a:t>CORRELATION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536941" y="9585128"/>
            <a:ext cx="48505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5219" y="-266370"/>
            <a:ext cx="19258438" cy="10819740"/>
          </a:xfrm>
          <a:custGeom>
            <a:avLst/>
            <a:gdLst/>
            <a:ahLst/>
            <a:cxnLst/>
            <a:rect r="r" b="b" t="t" l="l"/>
            <a:pathLst>
              <a:path h="10819740" w="19258438">
                <a:moveTo>
                  <a:pt x="0" y="0"/>
                </a:moveTo>
                <a:lnTo>
                  <a:pt x="19258438" y="0"/>
                </a:lnTo>
                <a:lnTo>
                  <a:pt x="19258438" y="10819740"/>
                </a:lnTo>
                <a:lnTo>
                  <a:pt x="0" y="108197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9134475" y="1855577"/>
            <a:ext cx="9525" cy="6575847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2566053" y="2133624"/>
            <a:ext cx="6801669" cy="875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820"/>
              </a:lnSpc>
            </a:pPr>
            <a:r>
              <a:rPr lang="en-US" sz="6200">
                <a:solidFill>
                  <a:srgbClr val="FFFFFF"/>
                </a:solidFill>
                <a:latin typeface="Muli Ultra-Bold"/>
              </a:rPr>
              <a:t>SQL QUERIES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9144000" y="0"/>
            <a:ext cx="9144000" cy="10287000"/>
            <a:chOff x="0" y="0"/>
            <a:chExt cx="2408296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408296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6289062" y="8209676"/>
            <a:ext cx="2845413" cy="4508629"/>
          </a:xfrm>
          <a:custGeom>
            <a:avLst/>
            <a:gdLst/>
            <a:ahLst/>
            <a:cxnLst/>
            <a:rect r="r" b="b" t="t" l="l"/>
            <a:pathLst>
              <a:path h="4508629" w="2845413">
                <a:moveTo>
                  <a:pt x="0" y="0"/>
                </a:moveTo>
                <a:lnTo>
                  <a:pt x="2845413" y="0"/>
                </a:lnTo>
                <a:lnTo>
                  <a:pt x="2845413" y="4508629"/>
                </a:lnTo>
                <a:lnTo>
                  <a:pt x="0" y="45086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-56273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07837" y="446763"/>
            <a:ext cx="2058216" cy="2086911"/>
          </a:xfrm>
          <a:custGeom>
            <a:avLst/>
            <a:gdLst/>
            <a:ahLst/>
            <a:cxnLst/>
            <a:rect r="r" b="b" t="t" l="l"/>
            <a:pathLst>
              <a:path h="2086911" w="2058216">
                <a:moveTo>
                  <a:pt x="0" y="0"/>
                </a:moveTo>
                <a:lnTo>
                  <a:pt x="2058216" y="0"/>
                </a:lnTo>
                <a:lnTo>
                  <a:pt x="2058216" y="2086911"/>
                </a:lnTo>
                <a:lnTo>
                  <a:pt x="0" y="20869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157663" y="735593"/>
            <a:ext cx="5116673" cy="4041084"/>
          </a:xfrm>
          <a:custGeom>
            <a:avLst/>
            <a:gdLst/>
            <a:ahLst/>
            <a:cxnLst/>
            <a:rect r="r" b="b" t="t" l="l"/>
            <a:pathLst>
              <a:path h="4041084" w="5116673">
                <a:moveTo>
                  <a:pt x="0" y="0"/>
                </a:moveTo>
                <a:lnTo>
                  <a:pt x="5116674" y="0"/>
                </a:lnTo>
                <a:lnTo>
                  <a:pt x="5116674" y="4041083"/>
                </a:lnTo>
                <a:lnTo>
                  <a:pt x="0" y="40410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3329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1157663" y="5143500"/>
            <a:ext cx="5116673" cy="4538352"/>
          </a:xfrm>
          <a:custGeom>
            <a:avLst/>
            <a:gdLst/>
            <a:ahLst/>
            <a:cxnLst/>
            <a:rect r="r" b="b" t="t" l="l"/>
            <a:pathLst>
              <a:path h="4538352" w="5116673">
                <a:moveTo>
                  <a:pt x="0" y="0"/>
                </a:moveTo>
                <a:lnTo>
                  <a:pt x="5116674" y="0"/>
                </a:lnTo>
                <a:lnTo>
                  <a:pt x="5116674" y="4538352"/>
                </a:lnTo>
                <a:lnTo>
                  <a:pt x="0" y="453835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-14803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2638317" y="3620667"/>
            <a:ext cx="5902774" cy="1543391"/>
            <a:chOff x="0" y="0"/>
            <a:chExt cx="7870366" cy="2057855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47625"/>
              <a:ext cx="7870366" cy="5287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60"/>
                </a:lnSpc>
              </a:pPr>
              <a:r>
                <a:rPr lang="en-US" sz="2400">
                  <a:solidFill>
                    <a:srgbClr val="FFFFFF"/>
                  </a:solidFill>
                  <a:latin typeface="Muli Bold"/>
                </a:rPr>
                <a:t>AGGREGATED DATA ON CUT QUALITY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627835"/>
              <a:ext cx="7870366" cy="14300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Muli"/>
                </a:rPr>
                <a:t>This query provides a count of diamonds for each type of cut, along with the average price and average carat weight.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536945" y="3525417"/>
            <a:ext cx="907175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Muli Bold"/>
              </a:rPr>
              <a:t>01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97911" y="6273717"/>
            <a:ext cx="907175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Muli Bold"/>
              </a:rPr>
              <a:t>02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2638317" y="6249909"/>
            <a:ext cx="5902774" cy="1959767"/>
            <a:chOff x="0" y="0"/>
            <a:chExt cx="7870366" cy="2613022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47625"/>
              <a:ext cx="7870366" cy="1083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Muli Bold"/>
                </a:rPr>
                <a:t>STATISTICS FOR EACH CLARITY CATEGORY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1183002"/>
              <a:ext cx="7870366" cy="14300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Muli"/>
                </a:rPr>
                <a:t>Here we get the minimum, maximum, and average price for each clarity category, along with the number of diamonds in each.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7536941" y="9585128"/>
            <a:ext cx="48505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5219" y="-266370"/>
            <a:ext cx="19258438" cy="10819740"/>
          </a:xfrm>
          <a:custGeom>
            <a:avLst/>
            <a:gdLst/>
            <a:ahLst/>
            <a:cxnLst/>
            <a:rect r="r" b="b" t="t" l="l"/>
            <a:pathLst>
              <a:path h="10819740" w="19258438">
                <a:moveTo>
                  <a:pt x="0" y="0"/>
                </a:moveTo>
                <a:lnTo>
                  <a:pt x="19258438" y="0"/>
                </a:lnTo>
                <a:lnTo>
                  <a:pt x="19258438" y="10819740"/>
                </a:lnTo>
                <a:lnTo>
                  <a:pt x="0" y="108197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005004">
            <a:off x="77830" y="504891"/>
            <a:ext cx="1191374" cy="2419034"/>
          </a:xfrm>
          <a:custGeom>
            <a:avLst/>
            <a:gdLst/>
            <a:ahLst/>
            <a:cxnLst/>
            <a:rect r="r" b="b" t="t" l="l"/>
            <a:pathLst>
              <a:path h="2419034" w="1191374">
                <a:moveTo>
                  <a:pt x="0" y="0"/>
                </a:moveTo>
                <a:lnTo>
                  <a:pt x="1191374" y="0"/>
                </a:lnTo>
                <a:lnTo>
                  <a:pt x="1191374" y="2419035"/>
                </a:lnTo>
                <a:lnTo>
                  <a:pt x="0" y="24190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933956">
            <a:off x="-131360" y="7302991"/>
            <a:ext cx="3313250" cy="3483048"/>
          </a:xfrm>
          <a:custGeom>
            <a:avLst/>
            <a:gdLst/>
            <a:ahLst/>
            <a:cxnLst/>
            <a:rect r="r" b="b" t="t" l="l"/>
            <a:pathLst>
              <a:path h="3483048" w="3313250">
                <a:moveTo>
                  <a:pt x="0" y="0"/>
                </a:moveTo>
                <a:lnTo>
                  <a:pt x="3313250" y="0"/>
                </a:lnTo>
                <a:lnTo>
                  <a:pt x="3313250" y="3483048"/>
                </a:lnTo>
                <a:lnTo>
                  <a:pt x="0" y="34830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44324" y="4349504"/>
            <a:ext cx="6387693" cy="1014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19"/>
              </a:lnSpc>
            </a:pPr>
            <a:r>
              <a:rPr lang="en-US" sz="7199">
                <a:solidFill>
                  <a:srgbClr val="FFFFFF"/>
                </a:solidFill>
                <a:latin typeface="Muli Ultra-Bold"/>
              </a:rPr>
              <a:t>ERD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4838171" y="0"/>
            <a:ext cx="13449829" cy="10287000"/>
            <a:chOff x="0" y="0"/>
            <a:chExt cx="3542342" cy="270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542342" cy="2709333"/>
            </a:xfrm>
            <a:custGeom>
              <a:avLst/>
              <a:gdLst/>
              <a:ahLst/>
              <a:cxnLst/>
              <a:rect r="r" b="b" t="t" l="l"/>
              <a:pathLst>
                <a:path h="2709333" w="3542342">
                  <a:moveTo>
                    <a:pt x="0" y="0"/>
                  </a:moveTo>
                  <a:lnTo>
                    <a:pt x="3542342" y="0"/>
                  </a:lnTo>
                  <a:lnTo>
                    <a:pt x="354234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542342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5389336" y="1028700"/>
            <a:ext cx="12347500" cy="8430473"/>
          </a:xfrm>
          <a:custGeom>
            <a:avLst/>
            <a:gdLst/>
            <a:ahLst/>
            <a:cxnLst/>
            <a:rect r="r" b="b" t="t" l="l"/>
            <a:pathLst>
              <a:path h="8430473" w="12347500">
                <a:moveTo>
                  <a:pt x="0" y="0"/>
                </a:moveTo>
                <a:lnTo>
                  <a:pt x="12347499" y="0"/>
                </a:lnTo>
                <a:lnTo>
                  <a:pt x="12347499" y="8430473"/>
                </a:lnTo>
                <a:lnTo>
                  <a:pt x="0" y="843047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7536941" y="9585128"/>
            <a:ext cx="48505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5219" y="-266370"/>
            <a:ext cx="19258438" cy="10819740"/>
          </a:xfrm>
          <a:custGeom>
            <a:avLst/>
            <a:gdLst/>
            <a:ahLst/>
            <a:cxnLst/>
            <a:rect r="r" b="b" t="t" l="l"/>
            <a:pathLst>
              <a:path h="10819740" w="19258438">
                <a:moveTo>
                  <a:pt x="0" y="0"/>
                </a:moveTo>
                <a:lnTo>
                  <a:pt x="19258438" y="0"/>
                </a:lnTo>
                <a:lnTo>
                  <a:pt x="19258438" y="10819740"/>
                </a:lnTo>
                <a:lnTo>
                  <a:pt x="0" y="108197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358918">
            <a:off x="14563468" y="6712800"/>
            <a:ext cx="4525238" cy="4423420"/>
          </a:xfrm>
          <a:custGeom>
            <a:avLst/>
            <a:gdLst/>
            <a:ahLst/>
            <a:cxnLst/>
            <a:rect r="r" b="b" t="t" l="l"/>
            <a:pathLst>
              <a:path h="4423420" w="4525238">
                <a:moveTo>
                  <a:pt x="0" y="0"/>
                </a:moveTo>
                <a:lnTo>
                  <a:pt x="4525238" y="0"/>
                </a:lnTo>
                <a:lnTo>
                  <a:pt x="4525238" y="4423420"/>
                </a:lnTo>
                <a:lnTo>
                  <a:pt x="0" y="44234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535555">
            <a:off x="11752875" y="3349483"/>
            <a:ext cx="3061328" cy="2992448"/>
          </a:xfrm>
          <a:custGeom>
            <a:avLst/>
            <a:gdLst/>
            <a:ahLst/>
            <a:cxnLst/>
            <a:rect r="r" b="b" t="t" l="l"/>
            <a:pathLst>
              <a:path h="2992448" w="3061328">
                <a:moveTo>
                  <a:pt x="0" y="0"/>
                </a:moveTo>
                <a:lnTo>
                  <a:pt x="3061328" y="0"/>
                </a:lnTo>
                <a:lnTo>
                  <a:pt x="3061328" y="2992448"/>
                </a:lnTo>
                <a:lnTo>
                  <a:pt x="0" y="29924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4322741">
            <a:off x="14840286" y="946677"/>
            <a:ext cx="1826278" cy="1785187"/>
          </a:xfrm>
          <a:custGeom>
            <a:avLst/>
            <a:gdLst/>
            <a:ahLst/>
            <a:cxnLst/>
            <a:rect r="r" b="b" t="t" l="l"/>
            <a:pathLst>
              <a:path h="1785187" w="1826278">
                <a:moveTo>
                  <a:pt x="0" y="0"/>
                </a:moveTo>
                <a:lnTo>
                  <a:pt x="1826278" y="0"/>
                </a:lnTo>
                <a:lnTo>
                  <a:pt x="1826278" y="1785187"/>
                </a:lnTo>
                <a:lnTo>
                  <a:pt x="0" y="17851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536648" y="3445856"/>
            <a:ext cx="5902774" cy="2082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Muli Bold"/>
              </a:rPr>
              <a:t>/DIAMONDS/{DIAMOND_ID} </a:t>
            </a:r>
          </a:p>
          <a:p>
            <a:pPr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Muli Bold"/>
              </a:rPr>
              <a:t> </a:t>
            </a:r>
            <a:r>
              <a:rPr lang="en-US" sz="2400">
                <a:solidFill>
                  <a:srgbClr val="FFFFFF"/>
                </a:solidFill>
                <a:latin typeface="Muli Bold"/>
              </a:rPr>
              <a:t>RETURNS X,Y,Z ABOUT SPECIFIC DIAMOND</a:t>
            </a:r>
          </a:p>
          <a:p>
            <a:pPr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Muli Bold"/>
              </a:rPr>
              <a:t> EXAMPLE URL : /DIAMONDS/3</a:t>
            </a:r>
          </a:p>
          <a:p>
            <a:pPr>
              <a:lnSpc>
                <a:spcPts val="335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719342" y="3398231"/>
            <a:ext cx="907175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Muli Bold"/>
              </a:rPr>
              <a:t>01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19342" y="6003372"/>
            <a:ext cx="907175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Muli Bold"/>
              </a:rPr>
              <a:t>02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536648" y="6057629"/>
            <a:ext cx="5902774" cy="2501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Muli Bold"/>
              </a:rPr>
              <a:t>/DIAMONDS</a:t>
            </a:r>
          </a:p>
          <a:p>
            <a:pPr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Muli Bold"/>
              </a:rPr>
              <a:t> Parame</a:t>
            </a:r>
            <a:r>
              <a:rPr lang="en-US" sz="2400">
                <a:solidFill>
                  <a:srgbClr val="FFFFFF"/>
                </a:solidFill>
                <a:latin typeface="Muli Bold"/>
              </a:rPr>
              <a:t>TERS: PAGE, PAGE_SIZE</a:t>
            </a:r>
          </a:p>
          <a:p>
            <a:pPr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Muli Bold"/>
              </a:rPr>
              <a:t> RETURNS A LIST OF DIAMONDS, MAX PAGE SIZE ACCEPTED = 10</a:t>
            </a:r>
          </a:p>
          <a:p>
            <a:pPr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Muli Bold"/>
              </a:rPr>
              <a:t> EXAMPLE URL : /DIAMONDS?PAGE=5</a:t>
            </a:r>
          </a:p>
          <a:p>
            <a:pPr>
              <a:lnSpc>
                <a:spcPts val="3359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719342" y="1853058"/>
            <a:ext cx="9537386" cy="1014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19"/>
              </a:lnSpc>
            </a:pPr>
            <a:r>
              <a:rPr lang="en-US" sz="7199">
                <a:solidFill>
                  <a:srgbClr val="FFFFFF"/>
                </a:solidFill>
                <a:latin typeface="Muli Ultra-Bold"/>
              </a:rPr>
              <a:t>API ENDPOINTS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536941" y="9582933"/>
            <a:ext cx="485053" cy="407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FFFFFF"/>
                </a:solidFill>
                <a:latin typeface="Muli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723804">
            <a:off x="3881865" y="1458878"/>
            <a:ext cx="6679043" cy="6679043"/>
          </a:xfrm>
          <a:custGeom>
            <a:avLst/>
            <a:gdLst/>
            <a:ahLst/>
            <a:cxnLst/>
            <a:rect r="r" b="b" t="t" l="l"/>
            <a:pathLst>
              <a:path h="6679043" w="6679043">
                <a:moveTo>
                  <a:pt x="0" y="0"/>
                </a:moveTo>
                <a:lnTo>
                  <a:pt x="6679043" y="0"/>
                </a:lnTo>
                <a:lnTo>
                  <a:pt x="6679043" y="6679043"/>
                </a:lnTo>
                <a:lnTo>
                  <a:pt x="0" y="667904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3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71523">
            <a:off x="13085313" y="6376601"/>
            <a:ext cx="6933410" cy="5763397"/>
          </a:xfrm>
          <a:custGeom>
            <a:avLst/>
            <a:gdLst/>
            <a:ahLst/>
            <a:cxnLst/>
            <a:rect r="r" b="b" t="t" l="l"/>
            <a:pathLst>
              <a:path h="5763397" w="6933410">
                <a:moveTo>
                  <a:pt x="0" y="0"/>
                </a:moveTo>
                <a:lnTo>
                  <a:pt x="6933410" y="0"/>
                </a:lnTo>
                <a:lnTo>
                  <a:pt x="6933410" y="5763398"/>
                </a:lnTo>
                <a:lnTo>
                  <a:pt x="0" y="57633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21910">
            <a:off x="14958993" y="7320137"/>
            <a:ext cx="2586289" cy="2453742"/>
          </a:xfrm>
          <a:custGeom>
            <a:avLst/>
            <a:gdLst/>
            <a:ahLst/>
            <a:cxnLst/>
            <a:rect r="r" b="b" t="t" l="l"/>
            <a:pathLst>
              <a:path h="2453742" w="2586289">
                <a:moveTo>
                  <a:pt x="0" y="0"/>
                </a:moveTo>
                <a:lnTo>
                  <a:pt x="2586290" y="0"/>
                </a:lnTo>
                <a:lnTo>
                  <a:pt x="2586290" y="2453742"/>
                </a:lnTo>
                <a:lnTo>
                  <a:pt x="0" y="24537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621910">
            <a:off x="7775919" y="-710905"/>
            <a:ext cx="1904710" cy="1807094"/>
          </a:xfrm>
          <a:custGeom>
            <a:avLst/>
            <a:gdLst/>
            <a:ahLst/>
            <a:cxnLst/>
            <a:rect r="r" b="b" t="t" l="l"/>
            <a:pathLst>
              <a:path h="1807094" w="1904710">
                <a:moveTo>
                  <a:pt x="0" y="0"/>
                </a:moveTo>
                <a:lnTo>
                  <a:pt x="1904710" y="0"/>
                </a:lnTo>
                <a:lnTo>
                  <a:pt x="1904710" y="1807093"/>
                </a:lnTo>
                <a:lnTo>
                  <a:pt x="0" y="18070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1647129">
            <a:off x="-794163" y="5116149"/>
            <a:ext cx="1588327" cy="1506925"/>
          </a:xfrm>
          <a:custGeom>
            <a:avLst/>
            <a:gdLst/>
            <a:ahLst/>
            <a:cxnLst/>
            <a:rect r="r" b="b" t="t" l="l"/>
            <a:pathLst>
              <a:path h="1506925" w="1588327">
                <a:moveTo>
                  <a:pt x="0" y="0"/>
                </a:moveTo>
                <a:lnTo>
                  <a:pt x="1588326" y="0"/>
                </a:lnTo>
                <a:lnTo>
                  <a:pt x="1588326" y="1506925"/>
                </a:lnTo>
                <a:lnTo>
                  <a:pt x="0" y="15069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09643" y="664589"/>
            <a:ext cx="4167725" cy="8957822"/>
          </a:xfrm>
          <a:custGeom>
            <a:avLst/>
            <a:gdLst/>
            <a:ahLst/>
            <a:cxnLst/>
            <a:rect r="r" b="b" t="t" l="l"/>
            <a:pathLst>
              <a:path h="8957822" w="4167725">
                <a:moveTo>
                  <a:pt x="0" y="0"/>
                </a:moveTo>
                <a:lnTo>
                  <a:pt x="4167724" y="0"/>
                </a:lnTo>
                <a:lnTo>
                  <a:pt x="4167724" y="8957822"/>
                </a:lnTo>
                <a:lnTo>
                  <a:pt x="0" y="89578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207" t="0" r="-3207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830271" y="3904806"/>
            <a:ext cx="12929084" cy="2534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30"/>
              </a:lnSpc>
            </a:pPr>
            <a:r>
              <a:rPr lang="en-US" sz="6027">
                <a:solidFill>
                  <a:srgbClr val="000000"/>
                </a:solidFill>
                <a:latin typeface="Muli Ultra-Bold"/>
              </a:rPr>
              <a:t>HOW IT LOOKS </a:t>
            </a:r>
          </a:p>
          <a:p>
            <a:pPr>
              <a:lnSpc>
                <a:spcPts val="6630"/>
              </a:lnSpc>
            </a:pPr>
            <a:r>
              <a:rPr lang="en-US" sz="6027">
                <a:solidFill>
                  <a:srgbClr val="000000"/>
                </a:solidFill>
                <a:latin typeface="Muli Ultra-Bold"/>
              </a:rPr>
              <a:t>LIKE</a:t>
            </a:r>
          </a:p>
          <a:p>
            <a:pPr>
              <a:lnSpc>
                <a:spcPts val="6630"/>
              </a:lnSpc>
            </a:pPr>
            <a:r>
              <a:rPr lang="en-US" sz="6027">
                <a:solidFill>
                  <a:srgbClr val="000000"/>
                </a:solidFill>
                <a:latin typeface="Muli Ultra-Bold"/>
              </a:rPr>
              <a:t>WHEN LOADED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536941" y="9585128"/>
            <a:ext cx="48505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5219" y="-266370"/>
            <a:ext cx="19258438" cy="10819740"/>
          </a:xfrm>
          <a:custGeom>
            <a:avLst/>
            <a:gdLst/>
            <a:ahLst/>
            <a:cxnLst/>
            <a:rect r="r" b="b" t="t" l="l"/>
            <a:pathLst>
              <a:path h="10819740" w="19258438">
                <a:moveTo>
                  <a:pt x="0" y="0"/>
                </a:moveTo>
                <a:lnTo>
                  <a:pt x="19258438" y="0"/>
                </a:lnTo>
                <a:lnTo>
                  <a:pt x="19258438" y="10819740"/>
                </a:lnTo>
                <a:lnTo>
                  <a:pt x="0" y="108197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853676">
            <a:off x="9644353" y="-2733964"/>
            <a:ext cx="4197113" cy="4223510"/>
          </a:xfrm>
          <a:custGeom>
            <a:avLst/>
            <a:gdLst/>
            <a:ahLst/>
            <a:cxnLst/>
            <a:rect r="r" b="b" t="t" l="l"/>
            <a:pathLst>
              <a:path h="4223510" w="4197113">
                <a:moveTo>
                  <a:pt x="0" y="0"/>
                </a:moveTo>
                <a:lnTo>
                  <a:pt x="4197113" y="0"/>
                </a:lnTo>
                <a:lnTo>
                  <a:pt x="4197113" y="4223510"/>
                </a:lnTo>
                <a:lnTo>
                  <a:pt x="0" y="42235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590999">
            <a:off x="12187158" y="3075225"/>
            <a:ext cx="3665344" cy="3582873"/>
          </a:xfrm>
          <a:custGeom>
            <a:avLst/>
            <a:gdLst/>
            <a:ahLst/>
            <a:cxnLst/>
            <a:rect r="r" b="b" t="t" l="l"/>
            <a:pathLst>
              <a:path h="3582873" w="3665344">
                <a:moveTo>
                  <a:pt x="0" y="0"/>
                </a:moveTo>
                <a:lnTo>
                  <a:pt x="3665344" y="0"/>
                </a:lnTo>
                <a:lnTo>
                  <a:pt x="3665344" y="3582874"/>
                </a:lnTo>
                <a:lnTo>
                  <a:pt x="0" y="35828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05746" y="4127357"/>
            <a:ext cx="11483002" cy="1473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830"/>
              </a:lnSpc>
            </a:pPr>
            <a:r>
              <a:rPr lang="en-US" sz="9100">
                <a:solidFill>
                  <a:srgbClr val="FFFFFF"/>
                </a:solidFill>
                <a:latin typeface="Muli Bold"/>
              </a:rPr>
              <a:t>VISUALISATIONS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6067170">
            <a:off x="14939984" y="8316733"/>
            <a:ext cx="2780883" cy="2923399"/>
          </a:xfrm>
          <a:custGeom>
            <a:avLst/>
            <a:gdLst/>
            <a:ahLst/>
            <a:cxnLst/>
            <a:rect r="r" b="b" t="t" l="l"/>
            <a:pathLst>
              <a:path h="2923399" w="2780883">
                <a:moveTo>
                  <a:pt x="0" y="0"/>
                </a:moveTo>
                <a:lnTo>
                  <a:pt x="2780884" y="0"/>
                </a:lnTo>
                <a:lnTo>
                  <a:pt x="2780884" y="2923399"/>
                </a:lnTo>
                <a:lnTo>
                  <a:pt x="0" y="292339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536941" y="9582933"/>
            <a:ext cx="485053" cy="407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FFFFFF"/>
                </a:solidFill>
                <a:latin typeface="Muli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3158927">
            <a:off x="949019" y="-4130635"/>
            <a:ext cx="7473853" cy="7846565"/>
          </a:xfrm>
          <a:custGeom>
            <a:avLst/>
            <a:gdLst/>
            <a:ahLst/>
            <a:cxnLst/>
            <a:rect r="r" b="b" t="t" l="l"/>
            <a:pathLst>
              <a:path h="7846565" w="7473853">
                <a:moveTo>
                  <a:pt x="0" y="0"/>
                </a:moveTo>
                <a:lnTo>
                  <a:pt x="7473853" y="0"/>
                </a:lnTo>
                <a:lnTo>
                  <a:pt x="7473853" y="7846565"/>
                </a:lnTo>
                <a:lnTo>
                  <a:pt x="0" y="78465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08725" y="1028700"/>
            <a:ext cx="11030722" cy="8323022"/>
          </a:xfrm>
          <a:custGeom>
            <a:avLst/>
            <a:gdLst/>
            <a:ahLst/>
            <a:cxnLst/>
            <a:rect r="r" b="b" t="t" l="l"/>
            <a:pathLst>
              <a:path h="8323022" w="11030722">
                <a:moveTo>
                  <a:pt x="0" y="0"/>
                </a:moveTo>
                <a:lnTo>
                  <a:pt x="11030722" y="0"/>
                </a:lnTo>
                <a:lnTo>
                  <a:pt x="11030722" y="8323022"/>
                </a:lnTo>
                <a:lnTo>
                  <a:pt x="0" y="83230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1384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839033" y="4208830"/>
            <a:ext cx="3739969" cy="4850419"/>
          </a:xfrm>
          <a:custGeom>
            <a:avLst/>
            <a:gdLst/>
            <a:ahLst/>
            <a:cxnLst/>
            <a:rect r="r" b="b" t="t" l="l"/>
            <a:pathLst>
              <a:path h="4850419" w="3739969">
                <a:moveTo>
                  <a:pt x="0" y="0"/>
                </a:moveTo>
                <a:lnTo>
                  <a:pt x="3739968" y="0"/>
                </a:lnTo>
                <a:lnTo>
                  <a:pt x="3739968" y="4850418"/>
                </a:lnTo>
                <a:lnTo>
                  <a:pt x="0" y="48504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0897" t="0" r="-40975" b="-7433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536941" y="9585128"/>
            <a:ext cx="48505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19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2619368">
            <a:off x="14353121" y="6082427"/>
            <a:ext cx="8390620" cy="8809050"/>
          </a:xfrm>
          <a:custGeom>
            <a:avLst/>
            <a:gdLst/>
            <a:ahLst/>
            <a:cxnLst/>
            <a:rect r="r" b="b" t="t" l="l"/>
            <a:pathLst>
              <a:path h="8809050" w="8390620">
                <a:moveTo>
                  <a:pt x="0" y="0"/>
                </a:moveTo>
                <a:lnTo>
                  <a:pt x="8390621" y="0"/>
                </a:lnTo>
                <a:lnTo>
                  <a:pt x="8390621" y="8809050"/>
                </a:lnTo>
                <a:lnTo>
                  <a:pt x="0" y="88090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1639447" y="1975670"/>
            <a:ext cx="6382547" cy="1957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C1293F"/>
                </a:solidFill>
                <a:latin typeface="Muli Bold"/>
              </a:rPr>
              <a:t>Botswana</a:t>
            </a:r>
            <a:r>
              <a:rPr lang="en-US" sz="2800">
                <a:solidFill>
                  <a:srgbClr val="C1293F"/>
                </a:solidFill>
                <a:latin typeface="Muli"/>
              </a:rPr>
              <a:t> is where the most diamond comes from (15,421 carats), </a:t>
            </a:r>
          </a:p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C1293F"/>
                </a:solidFill>
                <a:latin typeface="Muli"/>
              </a:rPr>
              <a:t>followed by </a:t>
            </a:r>
            <a:r>
              <a:rPr lang="en-US" sz="2800">
                <a:solidFill>
                  <a:srgbClr val="C1293F"/>
                </a:solidFill>
                <a:latin typeface="Muli Bold"/>
              </a:rPr>
              <a:t>South Africa</a:t>
            </a:r>
            <a:r>
              <a:rPr lang="en-US" sz="2800">
                <a:solidFill>
                  <a:srgbClr val="C1293F"/>
                </a:solidFill>
                <a:latin typeface="Muli"/>
              </a:rPr>
              <a:t> (12,816 carats)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723804">
            <a:off x="9464183" y="-250560"/>
            <a:ext cx="8518561" cy="8518561"/>
          </a:xfrm>
          <a:custGeom>
            <a:avLst/>
            <a:gdLst/>
            <a:ahLst/>
            <a:cxnLst/>
            <a:rect r="r" b="b" t="t" l="l"/>
            <a:pathLst>
              <a:path h="8518561" w="8518561">
                <a:moveTo>
                  <a:pt x="0" y="0"/>
                </a:moveTo>
                <a:lnTo>
                  <a:pt x="8518561" y="0"/>
                </a:lnTo>
                <a:lnTo>
                  <a:pt x="8518561" y="8518560"/>
                </a:lnTo>
                <a:lnTo>
                  <a:pt x="0" y="85185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422316"/>
            <a:ext cx="6675352" cy="883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872"/>
              </a:lnSpc>
            </a:pPr>
            <a:r>
              <a:rPr lang="en-US" sz="6247">
                <a:solidFill>
                  <a:srgbClr val="000000"/>
                </a:solidFill>
                <a:latin typeface="Muli Ultra-Bold"/>
              </a:rPr>
              <a:t>INTRODUCTION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4069795"/>
            <a:ext cx="16230600" cy="3956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99"/>
              </a:lnSpc>
            </a:pPr>
            <a:r>
              <a:rPr lang="en-US" sz="2999" spc="203">
                <a:solidFill>
                  <a:srgbClr val="000000"/>
                </a:solidFill>
                <a:latin typeface="Muli Semi-Bold"/>
              </a:rPr>
              <a:t>Diamonds are a precious, costly, and most sought-after commodity in almost every country. While diamonds have been used to grace milestone events like wedding engagements, career ventures and noble coronations. The diamond mining industry is a lucrative sector dominated by a few select companies in the world. </a:t>
            </a:r>
          </a:p>
          <a:p>
            <a:pPr>
              <a:lnSpc>
                <a:spcPts val="539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7587143" y="9584302"/>
            <a:ext cx="309345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17914" y="3784360"/>
            <a:ext cx="13052172" cy="4218383"/>
          </a:xfrm>
          <a:custGeom>
            <a:avLst/>
            <a:gdLst/>
            <a:ahLst/>
            <a:cxnLst/>
            <a:rect r="r" b="b" t="t" l="l"/>
            <a:pathLst>
              <a:path h="4218383" w="13052172">
                <a:moveTo>
                  <a:pt x="0" y="0"/>
                </a:moveTo>
                <a:lnTo>
                  <a:pt x="13052172" y="0"/>
                </a:lnTo>
                <a:lnTo>
                  <a:pt x="13052172" y="4218383"/>
                </a:lnTo>
                <a:lnTo>
                  <a:pt x="0" y="42183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158927">
            <a:off x="949019" y="-4848449"/>
            <a:ext cx="7473853" cy="7846565"/>
          </a:xfrm>
          <a:custGeom>
            <a:avLst/>
            <a:gdLst/>
            <a:ahLst/>
            <a:cxnLst/>
            <a:rect r="r" b="b" t="t" l="l"/>
            <a:pathLst>
              <a:path h="7846565" w="7473853">
                <a:moveTo>
                  <a:pt x="0" y="0"/>
                </a:moveTo>
                <a:lnTo>
                  <a:pt x="7473853" y="0"/>
                </a:lnTo>
                <a:lnTo>
                  <a:pt x="7473853" y="7846564"/>
                </a:lnTo>
                <a:lnTo>
                  <a:pt x="0" y="78465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536941" y="9585128"/>
            <a:ext cx="48505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20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2619368">
            <a:off x="13826684" y="6103959"/>
            <a:ext cx="8390620" cy="8809050"/>
          </a:xfrm>
          <a:custGeom>
            <a:avLst/>
            <a:gdLst/>
            <a:ahLst/>
            <a:cxnLst/>
            <a:rect r="r" b="b" t="t" l="l"/>
            <a:pathLst>
              <a:path h="8809050" w="8390620">
                <a:moveTo>
                  <a:pt x="0" y="0"/>
                </a:moveTo>
                <a:lnTo>
                  <a:pt x="8390620" y="0"/>
                </a:lnTo>
                <a:lnTo>
                  <a:pt x="8390620" y="8809051"/>
                </a:lnTo>
                <a:lnTo>
                  <a:pt x="0" y="88090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84500" y="2068049"/>
            <a:ext cx="7785586" cy="1376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C1293F"/>
                </a:solidFill>
                <a:latin typeface="Muli"/>
              </a:rPr>
              <a:t>Diamonds from Color ‘</a:t>
            </a:r>
            <a:r>
              <a:rPr lang="en-US" sz="3999">
                <a:solidFill>
                  <a:srgbClr val="C1293F"/>
                </a:solidFill>
                <a:latin typeface="Muli Bold"/>
              </a:rPr>
              <a:t>G</a:t>
            </a:r>
            <a:r>
              <a:rPr lang="en-US" sz="3999">
                <a:solidFill>
                  <a:srgbClr val="C1293F"/>
                </a:solidFill>
                <a:latin typeface="Muli"/>
              </a:rPr>
              <a:t>’ have the </a:t>
            </a:r>
            <a:r>
              <a:rPr lang="en-US" sz="3999">
                <a:solidFill>
                  <a:srgbClr val="C1293F"/>
                </a:solidFill>
                <a:latin typeface="Muli Bold"/>
              </a:rPr>
              <a:t>highest</a:t>
            </a:r>
            <a:r>
              <a:rPr lang="en-US" sz="3999">
                <a:solidFill>
                  <a:srgbClr val="C1293F"/>
                </a:solidFill>
                <a:latin typeface="Muli"/>
              </a:rPr>
              <a:t> price per carat.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3158927">
            <a:off x="949019" y="-4130635"/>
            <a:ext cx="7473853" cy="7846565"/>
          </a:xfrm>
          <a:custGeom>
            <a:avLst/>
            <a:gdLst/>
            <a:ahLst/>
            <a:cxnLst/>
            <a:rect r="r" b="b" t="t" l="l"/>
            <a:pathLst>
              <a:path h="7846565" w="7473853">
                <a:moveTo>
                  <a:pt x="0" y="0"/>
                </a:moveTo>
                <a:lnTo>
                  <a:pt x="7473853" y="0"/>
                </a:lnTo>
                <a:lnTo>
                  <a:pt x="7473853" y="7846565"/>
                </a:lnTo>
                <a:lnTo>
                  <a:pt x="0" y="78465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619368">
            <a:off x="14092690" y="6103959"/>
            <a:ext cx="8390620" cy="8809050"/>
          </a:xfrm>
          <a:custGeom>
            <a:avLst/>
            <a:gdLst/>
            <a:ahLst/>
            <a:cxnLst/>
            <a:rect r="r" b="b" t="t" l="l"/>
            <a:pathLst>
              <a:path h="8809050" w="8390620">
                <a:moveTo>
                  <a:pt x="0" y="0"/>
                </a:moveTo>
                <a:lnTo>
                  <a:pt x="8390620" y="0"/>
                </a:lnTo>
                <a:lnTo>
                  <a:pt x="8390620" y="8809051"/>
                </a:lnTo>
                <a:lnTo>
                  <a:pt x="0" y="88090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335200" y="2242017"/>
            <a:ext cx="9753881" cy="3904963"/>
          </a:xfrm>
          <a:custGeom>
            <a:avLst/>
            <a:gdLst/>
            <a:ahLst/>
            <a:cxnLst/>
            <a:rect r="r" b="b" t="t" l="l"/>
            <a:pathLst>
              <a:path h="3904963" w="9753881">
                <a:moveTo>
                  <a:pt x="0" y="0"/>
                </a:moveTo>
                <a:lnTo>
                  <a:pt x="9753881" y="0"/>
                </a:lnTo>
                <a:lnTo>
                  <a:pt x="9753881" y="3904963"/>
                </a:lnTo>
                <a:lnTo>
                  <a:pt x="0" y="39049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6867891"/>
            <a:ext cx="12833836" cy="1376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C1293F"/>
                </a:solidFill>
                <a:latin typeface="Muli"/>
              </a:rPr>
              <a:t>We notice that diamonds from color ‘</a:t>
            </a:r>
            <a:r>
              <a:rPr lang="en-US" sz="3999">
                <a:solidFill>
                  <a:srgbClr val="C1293F"/>
                </a:solidFill>
                <a:latin typeface="Muli Bold"/>
              </a:rPr>
              <a:t>D</a:t>
            </a:r>
            <a:r>
              <a:rPr lang="en-US" sz="3999">
                <a:solidFill>
                  <a:srgbClr val="C1293F"/>
                </a:solidFill>
                <a:latin typeface="Muli"/>
              </a:rPr>
              <a:t>’ &amp; clarity ‘</a:t>
            </a:r>
            <a:r>
              <a:rPr lang="en-US" sz="3999">
                <a:solidFill>
                  <a:srgbClr val="C1293F"/>
                </a:solidFill>
                <a:latin typeface="Muli Bold"/>
              </a:rPr>
              <a:t>IF</a:t>
            </a:r>
            <a:r>
              <a:rPr lang="en-US" sz="3999">
                <a:solidFill>
                  <a:srgbClr val="C1293F"/>
                </a:solidFill>
                <a:latin typeface="Muli"/>
              </a:rPr>
              <a:t>’ have the </a:t>
            </a:r>
            <a:r>
              <a:rPr lang="en-US" sz="3999">
                <a:solidFill>
                  <a:srgbClr val="C1293F"/>
                </a:solidFill>
                <a:latin typeface="Muli Bold"/>
              </a:rPr>
              <a:t>highest average price</a:t>
            </a:r>
            <a:r>
              <a:rPr lang="en-US" sz="3999">
                <a:solidFill>
                  <a:srgbClr val="C1293F"/>
                </a:solidFill>
                <a:latin typeface="Muli"/>
              </a:rPr>
              <a:t>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536941" y="9585128"/>
            <a:ext cx="48505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3158927">
            <a:off x="12311053" y="-4135000"/>
            <a:ext cx="7473853" cy="7846565"/>
          </a:xfrm>
          <a:custGeom>
            <a:avLst/>
            <a:gdLst/>
            <a:ahLst/>
            <a:cxnLst/>
            <a:rect r="r" b="b" t="t" l="l"/>
            <a:pathLst>
              <a:path h="7846565" w="7473853">
                <a:moveTo>
                  <a:pt x="0" y="0"/>
                </a:moveTo>
                <a:lnTo>
                  <a:pt x="7473853" y="0"/>
                </a:lnTo>
                <a:lnTo>
                  <a:pt x="7473853" y="7846564"/>
                </a:lnTo>
                <a:lnTo>
                  <a:pt x="0" y="78465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35749" y="1024334"/>
            <a:ext cx="8546123" cy="8229600"/>
          </a:xfrm>
          <a:custGeom>
            <a:avLst/>
            <a:gdLst/>
            <a:ahLst/>
            <a:cxnLst/>
            <a:rect r="r" b="b" t="t" l="l"/>
            <a:pathLst>
              <a:path h="8229600" w="8546123">
                <a:moveTo>
                  <a:pt x="0" y="0"/>
                </a:moveTo>
                <a:lnTo>
                  <a:pt x="8546123" y="0"/>
                </a:lnTo>
                <a:lnTo>
                  <a:pt x="854612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8983636">
            <a:off x="-4941840" y="6190889"/>
            <a:ext cx="9883681" cy="10376568"/>
          </a:xfrm>
          <a:custGeom>
            <a:avLst/>
            <a:gdLst/>
            <a:ahLst/>
            <a:cxnLst/>
            <a:rect r="r" b="b" t="t" l="l"/>
            <a:pathLst>
              <a:path h="10376568" w="9883681">
                <a:moveTo>
                  <a:pt x="0" y="0"/>
                </a:moveTo>
                <a:lnTo>
                  <a:pt x="9883680" y="0"/>
                </a:lnTo>
                <a:lnTo>
                  <a:pt x="9883680" y="10376568"/>
                </a:lnTo>
                <a:lnTo>
                  <a:pt x="0" y="103765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748622" y="6258629"/>
            <a:ext cx="1269860" cy="852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C1293F"/>
                </a:solidFill>
                <a:latin typeface="Muli Bold"/>
              </a:rPr>
              <a:t>32x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-10377261" y="6277679"/>
            <a:ext cx="11613894" cy="675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C1293F"/>
                </a:solidFill>
                <a:latin typeface="Muli"/>
              </a:rPr>
              <a:t>SOUTH AFRICA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748622" y="7301257"/>
            <a:ext cx="1269860" cy="852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C1293F"/>
                </a:solidFill>
                <a:latin typeface="Muli Bold"/>
              </a:rPr>
              <a:t>30x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282253" y="7477787"/>
            <a:ext cx="2381903" cy="675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C1293F"/>
                </a:solidFill>
                <a:latin typeface="Muli"/>
              </a:rPr>
              <a:t>INDIA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748622" y="8343927"/>
            <a:ext cx="865730" cy="852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C1293F"/>
                </a:solidFill>
                <a:latin typeface="Muli Bold"/>
              </a:rPr>
              <a:t>8x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282253" y="8520457"/>
            <a:ext cx="2381903" cy="675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C1293F"/>
                </a:solidFill>
                <a:latin typeface="Muli"/>
              </a:rPr>
              <a:t>BRAZIL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282253" y="6430672"/>
            <a:ext cx="3977047" cy="675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C1293F"/>
                </a:solidFill>
                <a:latin typeface="Muli"/>
              </a:rPr>
              <a:t>SOUTH AFRICA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536941" y="9585128"/>
            <a:ext cx="48505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875176">
            <a:off x="6601510" y="-2415883"/>
            <a:ext cx="15118766" cy="15118766"/>
          </a:xfrm>
          <a:custGeom>
            <a:avLst/>
            <a:gdLst/>
            <a:ahLst/>
            <a:cxnLst/>
            <a:rect r="r" b="b" t="t" l="l"/>
            <a:pathLst>
              <a:path h="15118766" w="15118766">
                <a:moveTo>
                  <a:pt x="0" y="0"/>
                </a:moveTo>
                <a:lnTo>
                  <a:pt x="15118766" y="0"/>
                </a:lnTo>
                <a:lnTo>
                  <a:pt x="15118766" y="15118766"/>
                </a:lnTo>
                <a:lnTo>
                  <a:pt x="0" y="151187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091780"/>
            <a:ext cx="10387390" cy="1748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20"/>
              </a:lnSpc>
            </a:pPr>
            <a:r>
              <a:rPr lang="en-US" sz="4300">
                <a:solidFill>
                  <a:srgbClr val="000000"/>
                </a:solidFill>
                <a:latin typeface="Muli Bold"/>
              </a:rPr>
              <a:t>Steps involved in Model Building</a:t>
            </a:r>
          </a:p>
          <a:p>
            <a:pPr>
              <a:lnSpc>
                <a:spcPts val="3919"/>
              </a:lnSpc>
            </a:pPr>
          </a:p>
          <a:p>
            <a:pPr>
              <a:lnSpc>
                <a:spcPts val="3919"/>
              </a:lnSpc>
            </a:pPr>
          </a:p>
        </p:txBody>
      </p:sp>
      <p:sp>
        <p:nvSpPr>
          <p:cNvPr name="AutoShape 4" id="4"/>
          <p:cNvSpPr/>
          <p:nvPr/>
        </p:nvSpPr>
        <p:spPr>
          <a:xfrm rot="0">
            <a:off x="1028700" y="4008720"/>
            <a:ext cx="8589531" cy="44696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Freeform 5" id="5"/>
          <p:cNvSpPr/>
          <p:nvPr/>
        </p:nvSpPr>
        <p:spPr>
          <a:xfrm flipH="false" flipV="false" rot="0">
            <a:off x="12626202" y="3773792"/>
            <a:ext cx="4342763" cy="4342763"/>
          </a:xfrm>
          <a:custGeom>
            <a:avLst/>
            <a:gdLst/>
            <a:ahLst/>
            <a:cxnLst/>
            <a:rect r="r" b="b" t="t" l="l"/>
            <a:pathLst>
              <a:path h="4342763" w="4342763">
                <a:moveTo>
                  <a:pt x="0" y="0"/>
                </a:moveTo>
                <a:lnTo>
                  <a:pt x="4342762" y="0"/>
                </a:lnTo>
                <a:lnTo>
                  <a:pt x="4342762" y="4342762"/>
                </a:lnTo>
                <a:lnTo>
                  <a:pt x="0" y="43427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604671"/>
            <a:ext cx="13132193" cy="883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872"/>
              </a:lnSpc>
            </a:pPr>
            <a:r>
              <a:rPr lang="en-US" sz="6247">
                <a:solidFill>
                  <a:srgbClr val="000000"/>
                </a:solidFill>
                <a:latin typeface="Muli Ultra-Bold"/>
              </a:rPr>
              <a:t>MODEL LEARNING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4426938"/>
            <a:ext cx="9713614" cy="4433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6555" indent="-303277" lvl="1">
              <a:lnSpc>
                <a:spcPts val="3933"/>
              </a:lnSpc>
              <a:buFont typeface="Arial"/>
              <a:buChar char="•"/>
            </a:pPr>
            <a:r>
              <a:rPr lang="en-US" sz="2809">
                <a:solidFill>
                  <a:srgbClr val="000000"/>
                </a:solidFill>
                <a:latin typeface="Muli Semi-Bold"/>
              </a:rPr>
              <a:t>Setting up </a:t>
            </a:r>
            <a:r>
              <a:rPr lang="en-US" sz="2809">
                <a:solidFill>
                  <a:srgbClr val="9F5BCF"/>
                </a:solidFill>
                <a:latin typeface="Muli Semi-Bold"/>
              </a:rPr>
              <a:t>features &amp; target</a:t>
            </a:r>
          </a:p>
          <a:p>
            <a:pPr marL="606555" indent="-303277" lvl="1">
              <a:lnSpc>
                <a:spcPts val="3933"/>
              </a:lnSpc>
              <a:buFont typeface="Arial"/>
              <a:buChar char="•"/>
            </a:pPr>
            <a:r>
              <a:rPr lang="en-US" sz="2809">
                <a:solidFill>
                  <a:srgbClr val="000000"/>
                </a:solidFill>
                <a:latin typeface="Muli Semi-Bold"/>
              </a:rPr>
              <a:t>Build a </a:t>
            </a:r>
            <a:r>
              <a:rPr lang="en-US" sz="2809">
                <a:solidFill>
                  <a:srgbClr val="9F5BCF"/>
                </a:solidFill>
                <a:latin typeface="Muli Semi-Bold"/>
              </a:rPr>
              <a:t>pipeline</a:t>
            </a:r>
            <a:r>
              <a:rPr lang="en-US" sz="2809">
                <a:solidFill>
                  <a:srgbClr val="000000"/>
                </a:solidFill>
                <a:latin typeface="Muli Semi-Bold"/>
              </a:rPr>
              <a:t> of standard scalar &amp; model for five different regressors.</a:t>
            </a:r>
          </a:p>
          <a:p>
            <a:pPr marL="606555" indent="-303277" lvl="1">
              <a:lnSpc>
                <a:spcPts val="3933"/>
              </a:lnSpc>
              <a:buFont typeface="Arial"/>
              <a:buChar char="•"/>
            </a:pPr>
            <a:r>
              <a:rPr lang="en-US" sz="2809">
                <a:solidFill>
                  <a:srgbClr val="000000"/>
                </a:solidFill>
                <a:latin typeface="Muli Semi-Bold"/>
              </a:rPr>
              <a:t>Fit all the models on training data</a:t>
            </a:r>
          </a:p>
          <a:p>
            <a:pPr marL="606555" indent="-303277" lvl="1">
              <a:lnSpc>
                <a:spcPts val="3933"/>
              </a:lnSpc>
              <a:buFont typeface="Arial"/>
              <a:buChar char="•"/>
            </a:pPr>
            <a:r>
              <a:rPr lang="en-US" sz="2809">
                <a:solidFill>
                  <a:srgbClr val="000000"/>
                </a:solidFill>
                <a:latin typeface="Muli Semi-Bold"/>
              </a:rPr>
              <a:t>Get </a:t>
            </a:r>
            <a:r>
              <a:rPr lang="en-US" sz="2809">
                <a:solidFill>
                  <a:srgbClr val="9F5BCF"/>
                </a:solidFill>
                <a:latin typeface="Muli Semi-Bold"/>
              </a:rPr>
              <a:t>mean</a:t>
            </a:r>
            <a:r>
              <a:rPr lang="en-US" sz="2809">
                <a:solidFill>
                  <a:srgbClr val="000000"/>
                </a:solidFill>
                <a:latin typeface="Muli Semi-Bold"/>
              </a:rPr>
              <a:t> of cross-validation on the training set for all the models for negative root mean square error</a:t>
            </a:r>
          </a:p>
          <a:p>
            <a:pPr marL="606555" indent="-303277" lvl="1">
              <a:lnSpc>
                <a:spcPts val="3933"/>
              </a:lnSpc>
              <a:buFont typeface="Arial"/>
              <a:buChar char="•"/>
            </a:pPr>
            <a:r>
              <a:rPr lang="en-US" sz="2809">
                <a:solidFill>
                  <a:srgbClr val="000000"/>
                </a:solidFill>
                <a:latin typeface="Muli Semi-Bold"/>
              </a:rPr>
              <a:t>Pick the model with the best cross-validation score</a:t>
            </a:r>
          </a:p>
          <a:p>
            <a:pPr marL="606555" indent="-303277" lvl="1">
              <a:lnSpc>
                <a:spcPts val="3933"/>
              </a:lnSpc>
              <a:buFont typeface="Arial"/>
              <a:buChar char="•"/>
            </a:pPr>
            <a:r>
              <a:rPr lang="en-US" sz="2809">
                <a:solidFill>
                  <a:srgbClr val="000000"/>
                </a:solidFill>
                <a:latin typeface="Muli Semi-Bold"/>
              </a:rPr>
              <a:t>Fit the best model on the training set</a:t>
            </a:r>
          </a:p>
          <a:p>
            <a:pPr>
              <a:lnSpc>
                <a:spcPts val="3933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7536941" y="9585128"/>
            <a:ext cx="48505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71523">
            <a:off x="6796003" y="-78604"/>
            <a:ext cx="12564461" cy="10444208"/>
          </a:xfrm>
          <a:custGeom>
            <a:avLst/>
            <a:gdLst/>
            <a:ahLst/>
            <a:cxnLst/>
            <a:rect r="r" b="b" t="t" l="l"/>
            <a:pathLst>
              <a:path h="10444208" w="12564461">
                <a:moveTo>
                  <a:pt x="0" y="0"/>
                </a:moveTo>
                <a:lnTo>
                  <a:pt x="12564461" y="0"/>
                </a:lnTo>
                <a:lnTo>
                  <a:pt x="12564461" y="10444208"/>
                </a:lnTo>
                <a:lnTo>
                  <a:pt x="0" y="104442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950688">
            <a:off x="16063654" y="89270"/>
            <a:ext cx="1643317" cy="3130127"/>
          </a:xfrm>
          <a:custGeom>
            <a:avLst/>
            <a:gdLst/>
            <a:ahLst/>
            <a:cxnLst/>
            <a:rect r="r" b="b" t="t" l="l"/>
            <a:pathLst>
              <a:path h="3130127" w="1643317">
                <a:moveTo>
                  <a:pt x="0" y="0"/>
                </a:moveTo>
                <a:lnTo>
                  <a:pt x="1643316" y="0"/>
                </a:lnTo>
                <a:lnTo>
                  <a:pt x="1643316" y="3130127"/>
                </a:lnTo>
                <a:lnTo>
                  <a:pt x="0" y="31301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301141">
            <a:off x="1892492" y="7704033"/>
            <a:ext cx="1277359" cy="2433065"/>
          </a:xfrm>
          <a:custGeom>
            <a:avLst/>
            <a:gdLst/>
            <a:ahLst/>
            <a:cxnLst/>
            <a:rect r="r" b="b" t="t" l="l"/>
            <a:pathLst>
              <a:path h="2433065" w="1277359">
                <a:moveTo>
                  <a:pt x="0" y="0"/>
                </a:moveTo>
                <a:lnTo>
                  <a:pt x="1277359" y="0"/>
                </a:lnTo>
                <a:lnTo>
                  <a:pt x="1277359" y="2433066"/>
                </a:lnTo>
                <a:lnTo>
                  <a:pt x="0" y="24330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4175821"/>
            <a:ext cx="6964524" cy="2647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9394" indent="-324697" lvl="1">
              <a:lnSpc>
                <a:spcPts val="4210"/>
              </a:lnSpc>
              <a:buFont typeface="Arial"/>
              <a:buChar char="•"/>
            </a:pPr>
            <a:r>
              <a:rPr lang="en-US" sz="3007">
                <a:solidFill>
                  <a:srgbClr val="000000"/>
                </a:solidFill>
                <a:latin typeface="Muli"/>
              </a:rPr>
              <a:t>Linear Regression</a:t>
            </a:r>
          </a:p>
          <a:p>
            <a:pPr marL="649394" indent="-324697" lvl="1">
              <a:lnSpc>
                <a:spcPts val="4210"/>
              </a:lnSpc>
              <a:buFont typeface="Arial"/>
              <a:buChar char="•"/>
            </a:pPr>
            <a:r>
              <a:rPr lang="en-US" sz="3007">
                <a:solidFill>
                  <a:srgbClr val="000000"/>
                </a:solidFill>
                <a:latin typeface="Muli"/>
              </a:rPr>
              <a:t>Decision Tree Regressor</a:t>
            </a:r>
          </a:p>
          <a:p>
            <a:pPr marL="649394" indent="-324697" lvl="1">
              <a:lnSpc>
                <a:spcPts val="4210"/>
              </a:lnSpc>
              <a:buFont typeface="Arial"/>
              <a:buChar char="•"/>
            </a:pPr>
            <a:r>
              <a:rPr lang="en-US" sz="3007">
                <a:solidFill>
                  <a:srgbClr val="000000"/>
                </a:solidFill>
                <a:latin typeface="Muli"/>
              </a:rPr>
              <a:t>Random Forest Regressor</a:t>
            </a:r>
          </a:p>
          <a:p>
            <a:pPr marL="649394" indent="-324697" lvl="1">
              <a:lnSpc>
                <a:spcPts val="4210"/>
              </a:lnSpc>
              <a:buFont typeface="Arial"/>
              <a:buChar char="•"/>
            </a:pPr>
            <a:r>
              <a:rPr lang="en-US" sz="3007">
                <a:solidFill>
                  <a:srgbClr val="000000"/>
                </a:solidFill>
                <a:latin typeface="Muli"/>
              </a:rPr>
              <a:t>KNeighbors Regressor</a:t>
            </a:r>
          </a:p>
          <a:p>
            <a:pPr marL="649394" indent="-324697" lvl="1">
              <a:lnSpc>
                <a:spcPts val="4210"/>
              </a:lnSpc>
              <a:buFont typeface="Arial"/>
              <a:buChar char="•"/>
            </a:pPr>
            <a:r>
              <a:rPr lang="en-US" sz="3007">
                <a:solidFill>
                  <a:srgbClr val="000000"/>
                </a:solidFill>
                <a:latin typeface="Muli"/>
              </a:rPr>
              <a:t>XGB Regressor - Winning Model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905100"/>
            <a:ext cx="5908137" cy="597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87"/>
              </a:lnSpc>
            </a:pPr>
            <a:r>
              <a:rPr lang="en-US" sz="3633" u="sng">
                <a:solidFill>
                  <a:srgbClr val="000000"/>
                </a:solidFill>
                <a:latin typeface="Muli Bold"/>
              </a:rPr>
              <a:t>MODELS TESTED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9754618" y="4472535"/>
            <a:ext cx="6647230" cy="2111473"/>
          </a:xfrm>
          <a:custGeom>
            <a:avLst/>
            <a:gdLst/>
            <a:ahLst/>
            <a:cxnLst/>
            <a:rect r="r" b="b" t="t" l="l"/>
            <a:pathLst>
              <a:path h="2111473" w="6647230">
                <a:moveTo>
                  <a:pt x="0" y="0"/>
                </a:moveTo>
                <a:lnTo>
                  <a:pt x="6647230" y="0"/>
                </a:lnTo>
                <a:lnTo>
                  <a:pt x="6647230" y="2111473"/>
                </a:lnTo>
                <a:lnTo>
                  <a:pt x="0" y="21114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536941" y="9585128"/>
            <a:ext cx="48505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805184">
            <a:off x="14101712" y="964261"/>
            <a:ext cx="8372576" cy="8790106"/>
          </a:xfrm>
          <a:custGeom>
            <a:avLst/>
            <a:gdLst/>
            <a:ahLst/>
            <a:cxnLst/>
            <a:rect r="r" b="b" t="t" l="l"/>
            <a:pathLst>
              <a:path h="8790106" w="8372576">
                <a:moveTo>
                  <a:pt x="0" y="0"/>
                </a:moveTo>
                <a:lnTo>
                  <a:pt x="8372576" y="0"/>
                </a:lnTo>
                <a:lnTo>
                  <a:pt x="8372576" y="8790106"/>
                </a:lnTo>
                <a:lnTo>
                  <a:pt x="0" y="87901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19018" y="3334040"/>
            <a:ext cx="11613894" cy="895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Muli Bold"/>
              </a:rPr>
              <a:t>We noticed a </a:t>
            </a:r>
            <a:r>
              <a:rPr lang="en-US" sz="2599">
                <a:solidFill>
                  <a:srgbClr val="9F5BCF"/>
                </a:solidFill>
                <a:latin typeface="Muli Bold"/>
              </a:rPr>
              <a:t>significant</a:t>
            </a:r>
            <a:r>
              <a:rPr lang="en-US" sz="2599">
                <a:solidFill>
                  <a:srgbClr val="000000"/>
                </a:solidFill>
                <a:latin typeface="Muli Bold"/>
              </a:rPr>
              <a:t> relationship between Color &amp; Cut, and between Color &amp; Clarity.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56681" y="3286415"/>
            <a:ext cx="907175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Muli Bold"/>
              </a:rPr>
              <a:t>01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355906" y="4702192"/>
            <a:ext cx="11613894" cy="1353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Muli Bold"/>
              </a:rPr>
              <a:t>We can infer that the </a:t>
            </a:r>
            <a:r>
              <a:rPr lang="en-US" sz="2599">
                <a:solidFill>
                  <a:srgbClr val="9F5BCF"/>
                </a:solidFill>
                <a:latin typeface="Muli Bold"/>
              </a:rPr>
              <a:t>G grade</a:t>
            </a:r>
            <a:r>
              <a:rPr lang="en-US" sz="2599">
                <a:solidFill>
                  <a:srgbClr val="000000"/>
                </a:solidFill>
                <a:latin typeface="Muli Bold"/>
              </a:rPr>
              <a:t> has mostly ideal &amp; premium cuts </a:t>
            </a:r>
            <a:r>
              <a:rPr lang="en-US" sz="2599">
                <a:solidFill>
                  <a:srgbClr val="9F5BCF"/>
                </a:solidFill>
                <a:latin typeface="Muli Bold"/>
              </a:rPr>
              <a:t>(14.4%) </a:t>
            </a:r>
            <a:r>
              <a:rPr lang="en-US" sz="2599">
                <a:solidFill>
                  <a:srgbClr val="000000"/>
                </a:solidFill>
                <a:latin typeface="Muli Bold"/>
              </a:rPr>
              <a:t>and that the majority of “Very Good” and “Good” diamonds </a:t>
            </a:r>
            <a:r>
              <a:rPr lang="en-US" sz="2599">
                <a:solidFill>
                  <a:srgbClr val="9F5BCF"/>
                </a:solidFill>
                <a:latin typeface="Muli Bold"/>
              </a:rPr>
              <a:t>(13.1%)</a:t>
            </a:r>
            <a:r>
              <a:rPr lang="en-US" sz="2599">
                <a:solidFill>
                  <a:srgbClr val="000000"/>
                </a:solidFill>
                <a:latin typeface="Muli Bold"/>
              </a:rPr>
              <a:t> are of E grade.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56681" y="4654567"/>
            <a:ext cx="907175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Muli Bold"/>
              </a:rPr>
              <a:t>02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604671"/>
            <a:ext cx="13132193" cy="883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872"/>
              </a:lnSpc>
            </a:pPr>
            <a:r>
              <a:rPr lang="en-US" sz="6247">
                <a:solidFill>
                  <a:srgbClr val="000000"/>
                </a:solidFill>
                <a:latin typeface="Muli Ultra-Bold"/>
              </a:rPr>
              <a:t>CONSLUSIONS &amp; RESULTS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536941" y="9585128"/>
            <a:ext cx="48505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25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55906" y="6714903"/>
            <a:ext cx="11613894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Muli Bold"/>
              </a:rPr>
              <a:t>The most expensive diamonds were of the </a:t>
            </a:r>
            <a:r>
              <a:rPr lang="en-US" sz="2599">
                <a:solidFill>
                  <a:srgbClr val="9F5BCF"/>
                </a:solidFill>
                <a:latin typeface="Muli Bold"/>
              </a:rPr>
              <a:t>D and J grades</a:t>
            </a:r>
            <a:r>
              <a:rPr lang="en-US" sz="2599">
                <a:solidFill>
                  <a:srgbClr val="000000"/>
                </a:solidFill>
                <a:latin typeface="Muli Bold"/>
              </a:rPr>
              <a:t>.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19793" y="6484002"/>
            <a:ext cx="907175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Muli Bold"/>
              </a:rPr>
              <a:t>03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805184">
            <a:off x="14101712" y="964261"/>
            <a:ext cx="8372576" cy="8790106"/>
          </a:xfrm>
          <a:custGeom>
            <a:avLst/>
            <a:gdLst/>
            <a:ahLst/>
            <a:cxnLst/>
            <a:rect r="r" b="b" t="t" l="l"/>
            <a:pathLst>
              <a:path h="8790106" w="8372576">
                <a:moveTo>
                  <a:pt x="0" y="0"/>
                </a:moveTo>
                <a:lnTo>
                  <a:pt x="8372576" y="0"/>
                </a:lnTo>
                <a:lnTo>
                  <a:pt x="8372576" y="8790106"/>
                </a:lnTo>
                <a:lnTo>
                  <a:pt x="0" y="87901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822558" y="2061135"/>
            <a:ext cx="7919899" cy="6871678"/>
          </a:xfrm>
          <a:custGeom>
            <a:avLst/>
            <a:gdLst/>
            <a:ahLst/>
            <a:cxnLst/>
            <a:rect r="r" b="b" t="t" l="l"/>
            <a:pathLst>
              <a:path h="6871678" w="7919899">
                <a:moveTo>
                  <a:pt x="0" y="0"/>
                </a:moveTo>
                <a:lnTo>
                  <a:pt x="7919900" y="0"/>
                </a:lnTo>
                <a:lnTo>
                  <a:pt x="7919900" y="6871678"/>
                </a:lnTo>
                <a:lnTo>
                  <a:pt x="0" y="68716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2061135"/>
            <a:ext cx="7319304" cy="6871678"/>
          </a:xfrm>
          <a:custGeom>
            <a:avLst/>
            <a:gdLst/>
            <a:ahLst/>
            <a:cxnLst/>
            <a:rect r="r" b="b" t="t" l="l"/>
            <a:pathLst>
              <a:path h="6871678" w="7319304">
                <a:moveTo>
                  <a:pt x="0" y="0"/>
                </a:moveTo>
                <a:lnTo>
                  <a:pt x="7319304" y="0"/>
                </a:lnTo>
                <a:lnTo>
                  <a:pt x="7319304" y="6871678"/>
                </a:lnTo>
                <a:lnTo>
                  <a:pt x="0" y="68716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536941" y="9585128"/>
            <a:ext cx="48505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805184">
            <a:off x="14410814" y="570690"/>
            <a:ext cx="8711203" cy="9145620"/>
          </a:xfrm>
          <a:custGeom>
            <a:avLst/>
            <a:gdLst/>
            <a:ahLst/>
            <a:cxnLst/>
            <a:rect r="r" b="b" t="t" l="l"/>
            <a:pathLst>
              <a:path h="9145620" w="8711203">
                <a:moveTo>
                  <a:pt x="0" y="0"/>
                </a:moveTo>
                <a:lnTo>
                  <a:pt x="8711203" y="0"/>
                </a:lnTo>
                <a:lnTo>
                  <a:pt x="8711203" y="9145620"/>
                </a:lnTo>
                <a:lnTo>
                  <a:pt x="0" y="91456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82178" y="2524687"/>
            <a:ext cx="6661822" cy="895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Muli Bold"/>
              </a:rPr>
              <a:t>A</a:t>
            </a:r>
            <a:r>
              <a:rPr lang="en-US" sz="2599">
                <a:solidFill>
                  <a:srgbClr val="9F5BCF"/>
                </a:solidFill>
                <a:latin typeface="Muli Bold"/>
              </a:rPr>
              <a:t> solid correlation</a:t>
            </a:r>
            <a:r>
              <a:rPr lang="en-US" sz="2599">
                <a:solidFill>
                  <a:srgbClr val="000000"/>
                </a:solidFill>
                <a:latin typeface="Muli Bold"/>
              </a:rPr>
              <a:t> (≈ 1.0) between the diamond’s </a:t>
            </a:r>
            <a:r>
              <a:rPr lang="en-US" sz="2599">
                <a:solidFill>
                  <a:srgbClr val="9F5BCF"/>
                </a:solidFill>
                <a:latin typeface="Muli Bold"/>
              </a:rPr>
              <a:t>weight &amp; volume</a:t>
            </a:r>
            <a:r>
              <a:rPr lang="en-US" sz="2599">
                <a:solidFill>
                  <a:srgbClr val="000000"/>
                </a:solidFill>
                <a:latin typeface="Muli Bold"/>
              </a:rPr>
              <a:t>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95027" y="2477062"/>
            <a:ext cx="796712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Muli Bold"/>
              </a:rPr>
              <a:t>04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445977" y="3905626"/>
            <a:ext cx="6661822" cy="895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Muli Bold"/>
              </a:rPr>
              <a:t>A</a:t>
            </a:r>
            <a:r>
              <a:rPr lang="en-US" sz="2599">
                <a:solidFill>
                  <a:srgbClr val="FBD390"/>
                </a:solidFill>
                <a:latin typeface="Muli Bold"/>
              </a:rPr>
              <a:t> </a:t>
            </a:r>
            <a:r>
              <a:rPr lang="en-US" sz="2599">
                <a:solidFill>
                  <a:srgbClr val="9F5BCF"/>
                </a:solidFill>
                <a:latin typeface="Muli Bold"/>
              </a:rPr>
              <a:t>strong</a:t>
            </a:r>
            <a:r>
              <a:rPr lang="en-US" sz="2599">
                <a:solidFill>
                  <a:srgbClr val="FBD390"/>
                </a:solidFill>
                <a:latin typeface="Muli Bold"/>
              </a:rPr>
              <a:t> </a:t>
            </a:r>
            <a:r>
              <a:rPr lang="en-US" sz="2599">
                <a:solidFill>
                  <a:srgbClr val="000000"/>
                </a:solidFill>
                <a:latin typeface="Muli Bold"/>
              </a:rPr>
              <a:t>correlation (0.92) was also found between </a:t>
            </a:r>
            <a:r>
              <a:rPr lang="en-US" sz="2599">
                <a:solidFill>
                  <a:srgbClr val="9F5BCF"/>
                </a:solidFill>
                <a:latin typeface="Muli Bold"/>
              </a:rPr>
              <a:t>carat and price</a:t>
            </a:r>
            <a:r>
              <a:rPr lang="en-US" sz="2599">
                <a:solidFill>
                  <a:srgbClr val="000000"/>
                </a:solidFill>
                <a:latin typeface="Muli Bold"/>
              </a:rPr>
              <a:t>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95027" y="3845215"/>
            <a:ext cx="796712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Muli Bold"/>
              </a:rPr>
              <a:t>05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536941" y="9585128"/>
            <a:ext cx="48505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27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0032264" y="2996696"/>
            <a:ext cx="7227036" cy="4644648"/>
          </a:xfrm>
          <a:custGeom>
            <a:avLst/>
            <a:gdLst/>
            <a:ahLst/>
            <a:cxnLst/>
            <a:rect r="r" b="b" t="t" l="l"/>
            <a:pathLst>
              <a:path h="4644648" w="7227036">
                <a:moveTo>
                  <a:pt x="0" y="0"/>
                </a:moveTo>
                <a:lnTo>
                  <a:pt x="7227036" y="0"/>
                </a:lnTo>
                <a:lnTo>
                  <a:pt x="7227036" y="4644649"/>
                </a:lnTo>
                <a:lnTo>
                  <a:pt x="0" y="46446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482178" y="5287386"/>
            <a:ext cx="6661822" cy="181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Muli Bold"/>
              </a:rPr>
              <a:t>The model can predict the </a:t>
            </a:r>
            <a:r>
              <a:rPr lang="en-US" sz="2599">
                <a:solidFill>
                  <a:srgbClr val="9F5BCF"/>
                </a:solidFill>
                <a:latin typeface="Muli Bold"/>
              </a:rPr>
              <a:t>price</a:t>
            </a:r>
            <a:r>
              <a:rPr lang="en-US" sz="2599">
                <a:solidFill>
                  <a:srgbClr val="000000"/>
                </a:solidFill>
                <a:latin typeface="Muli Bold"/>
              </a:rPr>
              <a:t> of a diamond when the </a:t>
            </a:r>
            <a:r>
              <a:rPr lang="en-US" sz="2599">
                <a:solidFill>
                  <a:srgbClr val="9F5BCF"/>
                </a:solidFill>
                <a:latin typeface="Muli Bold"/>
              </a:rPr>
              <a:t>weight</a:t>
            </a:r>
            <a:r>
              <a:rPr lang="en-US" sz="2599">
                <a:solidFill>
                  <a:srgbClr val="000000"/>
                </a:solidFill>
                <a:latin typeface="Muli Bold"/>
              </a:rPr>
              <a:t> is known.</a:t>
            </a:r>
          </a:p>
          <a:p>
            <a:pPr>
              <a:lnSpc>
                <a:spcPts val="3639"/>
              </a:lnSpc>
            </a:pPr>
          </a:p>
          <a:p>
            <a:pPr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Muli Bold"/>
              </a:rPr>
              <a:t>Correlation coefficient of </a:t>
            </a:r>
            <a:r>
              <a:rPr lang="en-US" sz="2599">
                <a:solidFill>
                  <a:srgbClr val="9F5BCF"/>
                </a:solidFill>
                <a:latin typeface="Muli Bold"/>
              </a:rPr>
              <a:t>0.988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31228" y="5230236"/>
            <a:ext cx="796712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Muli Bold"/>
              </a:rPr>
              <a:t>06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234001">
            <a:off x="-2632906" y="6247835"/>
            <a:ext cx="8390620" cy="8809050"/>
          </a:xfrm>
          <a:custGeom>
            <a:avLst/>
            <a:gdLst/>
            <a:ahLst/>
            <a:cxnLst/>
            <a:rect r="r" b="b" t="t" l="l"/>
            <a:pathLst>
              <a:path h="8809050" w="8390620">
                <a:moveTo>
                  <a:pt x="0" y="0"/>
                </a:moveTo>
                <a:lnTo>
                  <a:pt x="8390621" y="0"/>
                </a:lnTo>
                <a:lnTo>
                  <a:pt x="8390621" y="8809051"/>
                </a:lnTo>
                <a:lnTo>
                  <a:pt x="0" y="88090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680837">
            <a:off x="12195225" y="-4393233"/>
            <a:ext cx="7424829" cy="7795096"/>
          </a:xfrm>
          <a:custGeom>
            <a:avLst/>
            <a:gdLst/>
            <a:ahLst/>
            <a:cxnLst/>
            <a:rect r="r" b="b" t="t" l="l"/>
            <a:pathLst>
              <a:path h="7795096" w="7424829">
                <a:moveTo>
                  <a:pt x="0" y="0"/>
                </a:moveTo>
                <a:lnTo>
                  <a:pt x="7424829" y="0"/>
                </a:lnTo>
                <a:lnTo>
                  <a:pt x="7424829" y="7795096"/>
                </a:lnTo>
                <a:lnTo>
                  <a:pt x="0" y="77950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867681" y="3922290"/>
            <a:ext cx="14552639" cy="181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Muli Bold"/>
              </a:rPr>
              <a:t>THE RESULTS FROM OUR QUESTIONS SUGGEST THAT IF AN INTERESTED BUYER WANTS TO SELECT A GOOD DIAMOND, IT SHOULD BE FROM COLOUR</a:t>
            </a:r>
            <a:r>
              <a:rPr lang="en-US" sz="2599">
                <a:solidFill>
                  <a:srgbClr val="9F5BCF"/>
                </a:solidFill>
                <a:latin typeface="Muli Bold"/>
              </a:rPr>
              <a:t> CATEGORIES E, F, AND G</a:t>
            </a:r>
            <a:r>
              <a:rPr lang="en-US" sz="2599">
                <a:solidFill>
                  <a:srgbClr val="000000"/>
                </a:solidFill>
                <a:latin typeface="Muli Bold"/>
              </a:rPr>
              <a:t>. THE BEST DIAMONDS DO NOT FALL IN THESE CATEGORIES BY CHANCE AND KNOWING THE WEIGHT OF A GOOD DIAMOND CAN BE USED TO ESTIMATE ITS PRICE.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536941" y="9585128"/>
            <a:ext cx="48505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234001">
            <a:off x="-2632906" y="6247835"/>
            <a:ext cx="8390620" cy="8809050"/>
          </a:xfrm>
          <a:custGeom>
            <a:avLst/>
            <a:gdLst/>
            <a:ahLst/>
            <a:cxnLst/>
            <a:rect r="r" b="b" t="t" l="l"/>
            <a:pathLst>
              <a:path h="8809050" w="8390620">
                <a:moveTo>
                  <a:pt x="0" y="0"/>
                </a:moveTo>
                <a:lnTo>
                  <a:pt x="8390621" y="0"/>
                </a:lnTo>
                <a:lnTo>
                  <a:pt x="8390621" y="8809051"/>
                </a:lnTo>
                <a:lnTo>
                  <a:pt x="0" y="88090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680837">
            <a:off x="12195225" y="-4393233"/>
            <a:ext cx="7424829" cy="7795096"/>
          </a:xfrm>
          <a:custGeom>
            <a:avLst/>
            <a:gdLst/>
            <a:ahLst/>
            <a:cxnLst/>
            <a:rect r="r" b="b" t="t" l="l"/>
            <a:pathLst>
              <a:path h="7795096" w="7424829">
                <a:moveTo>
                  <a:pt x="0" y="0"/>
                </a:moveTo>
                <a:lnTo>
                  <a:pt x="7424829" y="0"/>
                </a:lnTo>
                <a:lnTo>
                  <a:pt x="7424829" y="7795096"/>
                </a:lnTo>
                <a:lnTo>
                  <a:pt x="0" y="77950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536941" y="9585128"/>
            <a:ext cx="48505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29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474470"/>
            <a:ext cx="13132193" cy="1013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20"/>
              </a:lnSpc>
            </a:pPr>
            <a:r>
              <a:rPr lang="en-US" sz="7200">
                <a:solidFill>
                  <a:srgbClr val="000000"/>
                </a:solidFill>
                <a:latin typeface="Muli Ultra-Bold"/>
              </a:rPr>
              <a:t>Highlights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626517" y="3278198"/>
            <a:ext cx="13281123" cy="1131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19"/>
              </a:lnSpc>
            </a:pPr>
            <a:r>
              <a:rPr lang="en-US" sz="3299">
                <a:solidFill>
                  <a:srgbClr val="000000"/>
                </a:solidFill>
                <a:latin typeface="Muli Bold"/>
              </a:rPr>
              <a:t>SQL : Has proved to me once again of how much powerful software it can be.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82288" y="3385050"/>
            <a:ext cx="907175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Muli Bold"/>
              </a:rPr>
              <a:t>01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82288" y="5231945"/>
            <a:ext cx="907175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Muli Bold"/>
              </a:rPr>
              <a:t>02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26517" y="5391486"/>
            <a:ext cx="14144380" cy="552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19"/>
              </a:lnSpc>
            </a:pPr>
            <a:r>
              <a:rPr lang="en-US" sz="3299">
                <a:solidFill>
                  <a:srgbClr val="000000"/>
                </a:solidFill>
                <a:latin typeface="Muli Bold"/>
              </a:rPr>
              <a:t>Tableau : I enjoyed working on it, and see so much growth potential.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626517" y="7215214"/>
            <a:ext cx="13281123" cy="552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19"/>
              </a:lnSpc>
            </a:pPr>
            <a:r>
              <a:rPr lang="en-US" sz="3299">
                <a:solidFill>
                  <a:srgbClr val="000000"/>
                </a:solidFill>
                <a:latin typeface="Muli Bold"/>
              </a:rPr>
              <a:t>Machine Learning : Test / Train. The sky is the limit, one can say.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82288" y="7036144"/>
            <a:ext cx="907175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Muli Bold"/>
              </a:rPr>
              <a:t>03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723804">
            <a:off x="12090943" y="2909533"/>
            <a:ext cx="8718588" cy="8718588"/>
          </a:xfrm>
          <a:custGeom>
            <a:avLst/>
            <a:gdLst/>
            <a:ahLst/>
            <a:cxnLst/>
            <a:rect r="r" b="b" t="t" l="l"/>
            <a:pathLst>
              <a:path h="8718588" w="8718588">
                <a:moveTo>
                  <a:pt x="0" y="0"/>
                </a:moveTo>
                <a:lnTo>
                  <a:pt x="8718588" y="0"/>
                </a:lnTo>
                <a:lnTo>
                  <a:pt x="8718588" y="8718588"/>
                </a:lnTo>
                <a:lnTo>
                  <a:pt x="0" y="87185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85850"/>
            <a:ext cx="6675352" cy="883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872"/>
              </a:lnSpc>
            </a:pPr>
            <a:r>
              <a:rPr lang="en-US" sz="6247">
                <a:solidFill>
                  <a:srgbClr val="000000"/>
                </a:solidFill>
                <a:latin typeface="Muli Ultra-Bold"/>
              </a:rPr>
              <a:t>GOAL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320433"/>
            <a:ext cx="15421537" cy="6173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09"/>
              </a:lnSpc>
            </a:pPr>
            <a:r>
              <a:rPr lang="en-US" sz="2899">
                <a:solidFill>
                  <a:srgbClr val="000000"/>
                </a:solidFill>
                <a:latin typeface="Muli Semi-Bold"/>
              </a:rPr>
              <a:t>The goal of my project is to </a:t>
            </a:r>
            <a:r>
              <a:rPr lang="en-US" sz="2899">
                <a:solidFill>
                  <a:srgbClr val="9F5BCF"/>
                </a:solidFill>
                <a:latin typeface="Muli Bold"/>
              </a:rPr>
              <a:t>determine what makes a good diamond</a:t>
            </a:r>
            <a:r>
              <a:rPr lang="en-US" sz="2899">
                <a:solidFill>
                  <a:srgbClr val="000000"/>
                </a:solidFill>
                <a:latin typeface="Muli Semi-Bold"/>
              </a:rPr>
              <a:t> after analyzing its </a:t>
            </a:r>
            <a:r>
              <a:rPr lang="en-US" sz="2899">
                <a:solidFill>
                  <a:srgbClr val="FBD390"/>
                </a:solidFill>
                <a:latin typeface="Muli Bold"/>
              </a:rPr>
              <a:t>characteristics, relationships &amp; predictions</a:t>
            </a:r>
            <a:r>
              <a:rPr lang="en-US" sz="2899">
                <a:solidFill>
                  <a:srgbClr val="000000"/>
                </a:solidFill>
                <a:latin typeface="Muli Semi-Bold"/>
              </a:rPr>
              <a:t> in order to answer the following questions:</a:t>
            </a:r>
          </a:p>
          <a:p>
            <a:pPr>
              <a:lnSpc>
                <a:spcPts val="5509"/>
              </a:lnSpc>
            </a:pPr>
          </a:p>
          <a:p>
            <a:pPr marL="626109" indent="-313054" lvl="1">
              <a:lnSpc>
                <a:spcPts val="5509"/>
              </a:lnSpc>
              <a:buFont typeface="Arial"/>
              <a:buChar char="•"/>
            </a:pPr>
            <a:r>
              <a:rPr lang="en-US" sz="2899">
                <a:solidFill>
                  <a:srgbClr val="000000"/>
                </a:solidFill>
                <a:latin typeface="Muli Semi-Bold"/>
              </a:rPr>
              <a:t>Is the </a:t>
            </a:r>
            <a:r>
              <a:rPr lang="en-US" sz="2899">
                <a:solidFill>
                  <a:srgbClr val="9F5BCF"/>
                </a:solidFill>
                <a:latin typeface="Muli Bold"/>
              </a:rPr>
              <a:t>color</a:t>
            </a:r>
            <a:r>
              <a:rPr lang="en-US" sz="2899">
                <a:solidFill>
                  <a:srgbClr val="000000"/>
                </a:solidFill>
                <a:latin typeface="Muli Semi-Bold"/>
              </a:rPr>
              <a:t> of a diamond a factor in its </a:t>
            </a:r>
            <a:r>
              <a:rPr lang="en-US" sz="2899">
                <a:solidFill>
                  <a:srgbClr val="000000"/>
                </a:solidFill>
                <a:latin typeface="Muli Bold"/>
              </a:rPr>
              <a:t>clarity</a:t>
            </a:r>
            <a:r>
              <a:rPr lang="en-US" sz="2899">
                <a:solidFill>
                  <a:srgbClr val="000000"/>
                </a:solidFill>
                <a:latin typeface="Muli Semi-Bold"/>
              </a:rPr>
              <a:t>?</a:t>
            </a:r>
          </a:p>
          <a:p>
            <a:pPr marL="626109" indent="-313054" lvl="1">
              <a:lnSpc>
                <a:spcPts val="5509"/>
              </a:lnSpc>
              <a:buFont typeface="Arial"/>
              <a:buChar char="•"/>
            </a:pPr>
            <a:r>
              <a:rPr lang="en-US" sz="2899">
                <a:solidFill>
                  <a:srgbClr val="000000"/>
                </a:solidFill>
                <a:latin typeface="Muli Semi-Bold"/>
              </a:rPr>
              <a:t>Is a diamond’s </a:t>
            </a:r>
            <a:r>
              <a:rPr lang="en-US" sz="2899">
                <a:solidFill>
                  <a:srgbClr val="FBD390"/>
                </a:solidFill>
                <a:latin typeface="Muli Semi-Bold"/>
              </a:rPr>
              <a:t>color</a:t>
            </a:r>
            <a:r>
              <a:rPr lang="en-US" sz="2899">
                <a:solidFill>
                  <a:srgbClr val="000000"/>
                </a:solidFill>
                <a:latin typeface="Muli Semi-Bold"/>
              </a:rPr>
              <a:t> a factor in determin</a:t>
            </a:r>
            <a:r>
              <a:rPr lang="en-US" sz="2899">
                <a:solidFill>
                  <a:srgbClr val="000000"/>
                </a:solidFill>
                <a:latin typeface="Muli Semi-Bold"/>
              </a:rPr>
              <a:t>ing its</a:t>
            </a:r>
            <a:r>
              <a:rPr lang="en-US" sz="2899">
                <a:solidFill>
                  <a:srgbClr val="000000"/>
                </a:solidFill>
                <a:latin typeface="Muli Bold"/>
              </a:rPr>
              <a:t> cut quality</a:t>
            </a:r>
            <a:r>
              <a:rPr lang="en-US" sz="2899">
                <a:solidFill>
                  <a:srgbClr val="000000"/>
                </a:solidFill>
                <a:latin typeface="Muli Semi-Bold"/>
              </a:rPr>
              <a:t>?</a:t>
            </a:r>
          </a:p>
          <a:p>
            <a:pPr marL="626109" indent="-313054" lvl="1">
              <a:lnSpc>
                <a:spcPts val="5509"/>
              </a:lnSpc>
              <a:buFont typeface="Arial"/>
              <a:buChar char="•"/>
            </a:pPr>
            <a:r>
              <a:rPr lang="en-US" sz="2899">
                <a:solidFill>
                  <a:srgbClr val="000000"/>
                </a:solidFill>
                <a:latin typeface="Muli Semi-Bold"/>
              </a:rPr>
              <a:t>What </a:t>
            </a:r>
            <a:r>
              <a:rPr lang="en-US" sz="2899">
                <a:solidFill>
                  <a:srgbClr val="E587FD"/>
                </a:solidFill>
                <a:latin typeface="Muli Bold"/>
              </a:rPr>
              <a:t>characteristics</a:t>
            </a:r>
            <a:r>
              <a:rPr lang="en-US" sz="2899">
                <a:solidFill>
                  <a:srgbClr val="000000"/>
                </a:solidFill>
                <a:latin typeface="Muli Semi-Bold"/>
              </a:rPr>
              <a:t> establish a good diamond?</a:t>
            </a:r>
          </a:p>
          <a:p>
            <a:pPr marL="626109" indent="-313054" lvl="1">
              <a:lnSpc>
                <a:spcPts val="5509"/>
              </a:lnSpc>
              <a:buFont typeface="Arial"/>
              <a:buChar char="•"/>
            </a:pPr>
            <a:r>
              <a:rPr lang="en-US" sz="2899">
                <a:solidFill>
                  <a:srgbClr val="000000"/>
                </a:solidFill>
                <a:latin typeface="Muli Semi-Bold"/>
              </a:rPr>
              <a:t>Which </a:t>
            </a:r>
            <a:r>
              <a:rPr lang="en-US" sz="2899">
                <a:solidFill>
                  <a:srgbClr val="9F5BCF"/>
                </a:solidFill>
                <a:latin typeface="Muli Bold"/>
              </a:rPr>
              <a:t>variable(s)</a:t>
            </a:r>
            <a:r>
              <a:rPr lang="en-US" sz="2899">
                <a:solidFill>
                  <a:srgbClr val="000000"/>
                </a:solidFill>
                <a:latin typeface="Muli Semi-Bold"/>
              </a:rPr>
              <a:t> is/are the most critical in predicting a diamond’s </a:t>
            </a:r>
            <a:r>
              <a:rPr lang="en-US" sz="2899">
                <a:solidFill>
                  <a:srgbClr val="000000"/>
                </a:solidFill>
                <a:latin typeface="Muli Bold"/>
              </a:rPr>
              <a:t>price</a:t>
            </a:r>
            <a:r>
              <a:rPr lang="en-US" sz="2899">
                <a:solidFill>
                  <a:srgbClr val="000000"/>
                </a:solidFill>
                <a:latin typeface="Muli Semi-Bold"/>
              </a:rPr>
              <a:t>?</a:t>
            </a:r>
          </a:p>
          <a:p>
            <a:pPr marL="626109" indent="-313054" lvl="1">
              <a:lnSpc>
                <a:spcPts val="5509"/>
              </a:lnSpc>
              <a:buFont typeface="Arial"/>
              <a:buChar char="•"/>
            </a:pPr>
            <a:r>
              <a:rPr lang="en-US" sz="2899">
                <a:solidFill>
                  <a:srgbClr val="000000"/>
                </a:solidFill>
                <a:latin typeface="Muli Semi-Bold"/>
              </a:rPr>
              <a:t>Is it possible to estimate the </a:t>
            </a:r>
            <a:r>
              <a:rPr lang="en-US" sz="2899">
                <a:solidFill>
                  <a:srgbClr val="E587FD"/>
                </a:solidFill>
                <a:latin typeface="Muli Semi-Bold"/>
              </a:rPr>
              <a:t>price</a:t>
            </a:r>
            <a:r>
              <a:rPr lang="en-US" sz="2899">
                <a:solidFill>
                  <a:srgbClr val="000000"/>
                </a:solidFill>
                <a:latin typeface="Muli Semi-Bold"/>
              </a:rPr>
              <a:t> based on the </a:t>
            </a:r>
            <a:r>
              <a:rPr lang="en-US" sz="2899">
                <a:solidFill>
                  <a:srgbClr val="000000"/>
                </a:solidFill>
                <a:latin typeface="Muli Bold"/>
              </a:rPr>
              <a:t>carat</a:t>
            </a:r>
            <a:r>
              <a:rPr lang="en-US" sz="2899">
                <a:solidFill>
                  <a:srgbClr val="000000"/>
                </a:solidFill>
                <a:latin typeface="Muli Semi-Bold"/>
              </a:rPr>
              <a:t>?</a:t>
            </a:r>
          </a:p>
          <a:p>
            <a:pPr>
              <a:lnSpc>
                <a:spcPts val="5509"/>
              </a:lnSpc>
            </a:pPr>
          </a:p>
        </p:txBody>
      </p:sp>
      <p:sp>
        <p:nvSpPr>
          <p:cNvPr name="AutoShape 5" id="5"/>
          <p:cNvSpPr/>
          <p:nvPr/>
        </p:nvSpPr>
        <p:spPr>
          <a:xfrm rot="0">
            <a:off x="1028700" y="4381173"/>
            <a:ext cx="11717553" cy="9525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TextBox 6" id="6"/>
          <p:cNvSpPr txBox="true"/>
          <p:nvPr/>
        </p:nvSpPr>
        <p:spPr>
          <a:xfrm rot="0">
            <a:off x="17587143" y="9584302"/>
            <a:ext cx="309345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234001">
            <a:off x="-2632906" y="6247835"/>
            <a:ext cx="8390620" cy="8809050"/>
          </a:xfrm>
          <a:custGeom>
            <a:avLst/>
            <a:gdLst/>
            <a:ahLst/>
            <a:cxnLst/>
            <a:rect r="r" b="b" t="t" l="l"/>
            <a:pathLst>
              <a:path h="8809050" w="8390620">
                <a:moveTo>
                  <a:pt x="0" y="0"/>
                </a:moveTo>
                <a:lnTo>
                  <a:pt x="8390621" y="0"/>
                </a:lnTo>
                <a:lnTo>
                  <a:pt x="8390621" y="8809051"/>
                </a:lnTo>
                <a:lnTo>
                  <a:pt x="0" y="88090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680837">
            <a:off x="12195225" y="-4393233"/>
            <a:ext cx="7424829" cy="7795096"/>
          </a:xfrm>
          <a:custGeom>
            <a:avLst/>
            <a:gdLst/>
            <a:ahLst/>
            <a:cxnLst/>
            <a:rect r="r" b="b" t="t" l="l"/>
            <a:pathLst>
              <a:path h="7795096" w="7424829">
                <a:moveTo>
                  <a:pt x="0" y="0"/>
                </a:moveTo>
                <a:lnTo>
                  <a:pt x="7424829" y="0"/>
                </a:lnTo>
                <a:lnTo>
                  <a:pt x="7424829" y="7795096"/>
                </a:lnTo>
                <a:lnTo>
                  <a:pt x="0" y="77950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536941" y="9585128"/>
            <a:ext cx="48505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30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474470"/>
            <a:ext cx="13132193" cy="1013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20"/>
              </a:lnSpc>
            </a:pPr>
            <a:r>
              <a:rPr lang="en-US" sz="7200">
                <a:solidFill>
                  <a:srgbClr val="000000"/>
                </a:solidFill>
                <a:latin typeface="Muli Ultra-Bold"/>
              </a:rPr>
              <a:t>Challenges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791791" y="4126432"/>
            <a:ext cx="8892902" cy="642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Muli Bold"/>
              </a:rPr>
              <a:t>Data Gathering (Initial project idea)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791791" y="5372845"/>
            <a:ext cx="8892902" cy="642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Muli Bold"/>
              </a:rPr>
              <a:t>APIs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791791" y="6664435"/>
            <a:ext cx="8892902" cy="642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Muli Bold"/>
              </a:rPr>
              <a:t>Time Management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647562" y="3998334"/>
            <a:ext cx="907175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Muli Bold"/>
              </a:rPr>
              <a:t>01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647562" y="5267914"/>
            <a:ext cx="907175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Muli Bold"/>
              </a:rPr>
              <a:t>02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647562" y="6539975"/>
            <a:ext cx="907175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Muli Bold"/>
              </a:rPr>
              <a:t>03</a:t>
            </a: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5219" y="-266370"/>
            <a:ext cx="19258438" cy="10819740"/>
          </a:xfrm>
          <a:custGeom>
            <a:avLst/>
            <a:gdLst/>
            <a:ahLst/>
            <a:cxnLst/>
            <a:rect r="r" b="b" t="t" l="l"/>
            <a:pathLst>
              <a:path h="10819740" w="19258438">
                <a:moveTo>
                  <a:pt x="0" y="0"/>
                </a:moveTo>
                <a:lnTo>
                  <a:pt x="19258438" y="0"/>
                </a:lnTo>
                <a:lnTo>
                  <a:pt x="19258438" y="10819740"/>
                </a:lnTo>
                <a:lnTo>
                  <a:pt x="0" y="108197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853676">
            <a:off x="9644353" y="-2733964"/>
            <a:ext cx="4197113" cy="4223510"/>
          </a:xfrm>
          <a:custGeom>
            <a:avLst/>
            <a:gdLst/>
            <a:ahLst/>
            <a:cxnLst/>
            <a:rect r="r" b="b" t="t" l="l"/>
            <a:pathLst>
              <a:path h="4223510" w="4197113">
                <a:moveTo>
                  <a:pt x="0" y="0"/>
                </a:moveTo>
                <a:lnTo>
                  <a:pt x="4197113" y="0"/>
                </a:lnTo>
                <a:lnTo>
                  <a:pt x="4197113" y="4223510"/>
                </a:lnTo>
                <a:lnTo>
                  <a:pt x="0" y="42235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590999">
            <a:off x="12187158" y="3075225"/>
            <a:ext cx="3665344" cy="3582873"/>
          </a:xfrm>
          <a:custGeom>
            <a:avLst/>
            <a:gdLst/>
            <a:ahLst/>
            <a:cxnLst/>
            <a:rect r="r" b="b" t="t" l="l"/>
            <a:pathLst>
              <a:path h="3582873" w="3665344">
                <a:moveTo>
                  <a:pt x="0" y="0"/>
                </a:moveTo>
                <a:lnTo>
                  <a:pt x="3665344" y="0"/>
                </a:lnTo>
                <a:lnTo>
                  <a:pt x="3665344" y="3582874"/>
                </a:lnTo>
                <a:lnTo>
                  <a:pt x="0" y="35828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991320"/>
            <a:ext cx="11483002" cy="13207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660"/>
              </a:lnSpc>
            </a:pPr>
            <a:r>
              <a:rPr lang="en-US" sz="8200">
                <a:solidFill>
                  <a:srgbClr val="FFFFFF"/>
                </a:solidFill>
                <a:latin typeface="Muli Bold"/>
              </a:rPr>
              <a:t>Next Steps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6067170">
            <a:off x="14939984" y="8316733"/>
            <a:ext cx="2780883" cy="2923399"/>
          </a:xfrm>
          <a:custGeom>
            <a:avLst/>
            <a:gdLst/>
            <a:ahLst/>
            <a:cxnLst/>
            <a:rect r="r" b="b" t="t" l="l"/>
            <a:pathLst>
              <a:path h="2923399" w="2780883">
                <a:moveTo>
                  <a:pt x="0" y="0"/>
                </a:moveTo>
                <a:lnTo>
                  <a:pt x="2780884" y="0"/>
                </a:lnTo>
                <a:lnTo>
                  <a:pt x="2780884" y="2923399"/>
                </a:lnTo>
                <a:lnTo>
                  <a:pt x="0" y="292339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536941" y="9582933"/>
            <a:ext cx="485053" cy="407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FFFFFF"/>
                </a:solidFill>
                <a:latin typeface="Muli"/>
              </a:rPr>
              <a:t>31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626517" y="3084852"/>
            <a:ext cx="8346889" cy="147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Muli Bold"/>
              </a:rPr>
              <a:t>Find deeper relationships between the tables and give an overall better </a:t>
            </a:r>
            <a:r>
              <a:rPr lang="en-US" sz="2799" u="sng">
                <a:solidFill>
                  <a:srgbClr val="FFFFFF"/>
                </a:solidFill>
                <a:latin typeface="Muli Bold"/>
              </a:rPr>
              <a:t>deeper analysis</a:t>
            </a:r>
            <a:r>
              <a:rPr lang="en-US" sz="2799">
                <a:solidFill>
                  <a:srgbClr val="FFFFFF"/>
                </a:solidFill>
                <a:latin typeface="Muli Bold"/>
              </a:rPr>
              <a:t> of the market.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09742" y="3046752"/>
            <a:ext cx="907175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Muli Bold"/>
              </a:rPr>
              <a:t>01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09742" y="5576285"/>
            <a:ext cx="907175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Muli Bold"/>
              </a:rPr>
              <a:t>02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626517" y="5614385"/>
            <a:ext cx="8346889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Muli Bold"/>
              </a:rPr>
              <a:t>Introduce the different </a:t>
            </a:r>
            <a:r>
              <a:rPr lang="en-US" sz="2799" u="sng">
                <a:solidFill>
                  <a:srgbClr val="FFFFFF"/>
                </a:solidFill>
                <a:latin typeface="Muli Bold"/>
              </a:rPr>
              <a:t>important mines</a:t>
            </a:r>
            <a:r>
              <a:rPr lang="en-US" sz="2799">
                <a:solidFill>
                  <a:srgbClr val="FFFFFF"/>
                </a:solidFill>
                <a:latin typeface="Muli Bold"/>
              </a:rPr>
              <a:t> to the analysis.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626517" y="7534932"/>
            <a:ext cx="8346889" cy="147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Muli Bold"/>
              </a:rPr>
              <a:t>Targeting couple of luxury jewelry brands, analyse their data bases available online. Example: Cartier, Tiffany &amp; Co.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09742" y="7496832"/>
            <a:ext cx="907175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Muli Bold"/>
              </a:rPr>
              <a:t>03</a:t>
            </a: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5219" y="-266370"/>
            <a:ext cx="19258438" cy="10819740"/>
          </a:xfrm>
          <a:custGeom>
            <a:avLst/>
            <a:gdLst/>
            <a:ahLst/>
            <a:cxnLst/>
            <a:rect r="r" b="b" t="t" l="l"/>
            <a:pathLst>
              <a:path h="10819740" w="19258438">
                <a:moveTo>
                  <a:pt x="0" y="0"/>
                </a:moveTo>
                <a:lnTo>
                  <a:pt x="19258438" y="0"/>
                </a:lnTo>
                <a:lnTo>
                  <a:pt x="19258438" y="10819740"/>
                </a:lnTo>
                <a:lnTo>
                  <a:pt x="0" y="108197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853676">
            <a:off x="1092960" y="-2749600"/>
            <a:ext cx="4197113" cy="4223510"/>
          </a:xfrm>
          <a:custGeom>
            <a:avLst/>
            <a:gdLst/>
            <a:ahLst/>
            <a:cxnLst/>
            <a:rect r="r" b="b" t="t" l="l"/>
            <a:pathLst>
              <a:path h="4223510" w="4197113">
                <a:moveTo>
                  <a:pt x="0" y="0"/>
                </a:moveTo>
                <a:lnTo>
                  <a:pt x="4197113" y="0"/>
                </a:lnTo>
                <a:lnTo>
                  <a:pt x="4197113" y="4223510"/>
                </a:lnTo>
                <a:lnTo>
                  <a:pt x="0" y="42235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590999">
            <a:off x="3061259" y="5778260"/>
            <a:ext cx="3665344" cy="3582873"/>
          </a:xfrm>
          <a:custGeom>
            <a:avLst/>
            <a:gdLst/>
            <a:ahLst/>
            <a:cxnLst/>
            <a:rect r="r" b="b" t="t" l="l"/>
            <a:pathLst>
              <a:path h="3582873" w="3665344">
                <a:moveTo>
                  <a:pt x="0" y="0"/>
                </a:moveTo>
                <a:lnTo>
                  <a:pt x="3665344" y="0"/>
                </a:lnTo>
                <a:lnTo>
                  <a:pt x="3665344" y="3582873"/>
                </a:lnTo>
                <a:lnTo>
                  <a:pt x="0" y="35828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630780"/>
            <a:ext cx="5564041" cy="1348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920"/>
              </a:lnSpc>
            </a:pPr>
            <a:r>
              <a:rPr lang="en-US" sz="8400">
                <a:solidFill>
                  <a:srgbClr val="FFFFFF"/>
                </a:solidFill>
                <a:latin typeface="Muli Bold"/>
              </a:rPr>
              <a:t>Fun Facts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6067170">
            <a:off x="14655876" y="7796601"/>
            <a:ext cx="2780883" cy="2923399"/>
          </a:xfrm>
          <a:custGeom>
            <a:avLst/>
            <a:gdLst/>
            <a:ahLst/>
            <a:cxnLst/>
            <a:rect r="r" b="b" t="t" l="l"/>
            <a:pathLst>
              <a:path h="2923399" w="2780883">
                <a:moveTo>
                  <a:pt x="0" y="0"/>
                </a:moveTo>
                <a:lnTo>
                  <a:pt x="2780883" y="0"/>
                </a:lnTo>
                <a:lnTo>
                  <a:pt x="2780883" y="2923398"/>
                </a:lnTo>
                <a:lnTo>
                  <a:pt x="0" y="292339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536941" y="9585128"/>
            <a:ext cx="48505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32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891379" y="4143924"/>
            <a:ext cx="8154939" cy="147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Muli Bold"/>
              </a:rPr>
              <a:t>In 2004, scientists have discovered a giant dying star, whose surface has completely crystalized into diamonds.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91379" y="6086568"/>
            <a:ext cx="8154939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Muli Bold"/>
              </a:rPr>
              <a:t>Its size? A staggering 10 billion trillion trillion carats.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891379" y="2175606"/>
            <a:ext cx="7514156" cy="662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59"/>
              </a:lnSpc>
            </a:pPr>
            <a:r>
              <a:rPr lang="en-US" sz="3899" u="sng">
                <a:solidFill>
                  <a:srgbClr val="FFFFFF"/>
                </a:solidFill>
                <a:latin typeface="Muli Bold"/>
              </a:rPr>
              <a:t>Lucy in the Sky with Diamonds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891379" y="3191880"/>
            <a:ext cx="815493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Muli Bold"/>
              </a:rPr>
              <a:t>One of the greatest hits by Beatles in 1967.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-5624341">
            <a:off x="532085" y="3710528"/>
            <a:ext cx="1883889" cy="1841501"/>
          </a:xfrm>
          <a:custGeom>
            <a:avLst/>
            <a:gdLst/>
            <a:ahLst/>
            <a:cxnLst/>
            <a:rect r="r" b="b" t="t" l="l"/>
            <a:pathLst>
              <a:path h="1841501" w="1883889">
                <a:moveTo>
                  <a:pt x="0" y="0"/>
                </a:moveTo>
                <a:lnTo>
                  <a:pt x="1883889" y="0"/>
                </a:lnTo>
                <a:lnTo>
                  <a:pt x="1883889" y="1841501"/>
                </a:lnTo>
                <a:lnTo>
                  <a:pt x="0" y="184150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619368">
            <a:off x="14092690" y="6103959"/>
            <a:ext cx="8390620" cy="8809050"/>
          </a:xfrm>
          <a:custGeom>
            <a:avLst/>
            <a:gdLst/>
            <a:ahLst/>
            <a:cxnLst/>
            <a:rect r="r" b="b" t="t" l="l"/>
            <a:pathLst>
              <a:path h="8809050" w="8390620">
                <a:moveTo>
                  <a:pt x="0" y="0"/>
                </a:moveTo>
                <a:lnTo>
                  <a:pt x="8390620" y="0"/>
                </a:lnTo>
                <a:lnTo>
                  <a:pt x="8390620" y="8809051"/>
                </a:lnTo>
                <a:lnTo>
                  <a:pt x="0" y="88090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158927">
            <a:off x="949019" y="-4130635"/>
            <a:ext cx="7473853" cy="7846565"/>
          </a:xfrm>
          <a:custGeom>
            <a:avLst/>
            <a:gdLst/>
            <a:ahLst/>
            <a:cxnLst/>
            <a:rect r="r" b="b" t="t" l="l"/>
            <a:pathLst>
              <a:path h="7846565" w="7473853">
                <a:moveTo>
                  <a:pt x="0" y="0"/>
                </a:moveTo>
                <a:lnTo>
                  <a:pt x="7473853" y="0"/>
                </a:lnTo>
                <a:lnTo>
                  <a:pt x="7473853" y="7846565"/>
                </a:lnTo>
                <a:lnTo>
                  <a:pt x="0" y="78465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595368" y="4287704"/>
            <a:ext cx="7613924" cy="2437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Muli Bold"/>
              </a:rPr>
              <a:t>ANOTHER </a:t>
            </a:r>
            <a:r>
              <a:rPr lang="en-US" sz="3499">
                <a:solidFill>
                  <a:srgbClr val="FBD390"/>
                </a:solidFill>
                <a:latin typeface="Muli Bold"/>
              </a:rPr>
              <a:t>FUN FACT</a:t>
            </a:r>
            <a:r>
              <a:rPr lang="en-US" sz="3499">
                <a:solidFill>
                  <a:srgbClr val="000000"/>
                </a:solidFill>
                <a:latin typeface="Muli Bold"/>
              </a:rPr>
              <a:t>, IF YOU ARE BORN IN APRIL, </a:t>
            </a:r>
          </a:p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Muli Bold"/>
              </a:rPr>
              <a:t>YOUR </a:t>
            </a:r>
            <a:r>
              <a:rPr lang="en-US" sz="3499">
                <a:solidFill>
                  <a:srgbClr val="9F5BCF"/>
                </a:solidFill>
                <a:latin typeface="Muli Bold"/>
              </a:rPr>
              <a:t>BIRTHSTONE</a:t>
            </a:r>
            <a:r>
              <a:rPr lang="en-US" sz="3499">
                <a:solidFill>
                  <a:srgbClr val="000000"/>
                </a:solidFill>
                <a:latin typeface="Muli Bold"/>
                <a:ea typeface="Muli Bold"/>
              </a:rPr>
              <a:t> IS THE DIAMOND💎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536941" y="9585128"/>
            <a:ext cx="48505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5219" y="-266370"/>
            <a:ext cx="19258438" cy="10819740"/>
          </a:xfrm>
          <a:custGeom>
            <a:avLst/>
            <a:gdLst/>
            <a:ahLst/>
            <a:cxnLst/>
            <a:rect r="r" b="b" t="t" l="l"/>
            <a:pathLst>
              <a:path h="10819740" w="19258438">
                <a:moveTo>
                  <a:pt x="0" y="0"/>
                </a:moveTo>
                <a:lnTo>
                  <a:pt x="19258438" y="0"/>
                </a:lnTo>
                <a:lnTo>
                  <a:pt x="19258438" y="10819740"/>
                </a:lnTo>
                <a:lnTo>
                  <a:pt x="0" y="108197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1205746" y="1388158"/>
            <a:ext cx="17567473" cy="9534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Freeform 4" id="4"/>
          <p:cNvSpPr/>
          <p:nvPr/>
        </p:nvSpPr>
        <p:spPr>
          <a:xfrm flipH="false" flipV="false" rot="1853676">
            <a:off x="9644353" y="-2733964"/>
            <a:ext cx="4197113" cy="4223510"/>
          </a:xfrm>
          <a:custGeom>
            <a:avLst/>
            <a:gdLst/>
            <a:ahLst/>
            <a:cxnLst/>
            <a:rect r="r" b="b" t="t" l="l"/>
            <a:pathLst>
              <a:path h="4223510" w="4197113">
                <a:moveTo>
                  <a:pt x="0" y="0"/>
                </a:moveTo>
                <a:lnTo>
                  <a:pt x="4197113" y="0"/>
                </a:lnTo>
                <a:lnTo>
                  <a:pt x="4197113" y="4223510"/>
                </a:lnTo>
                <a:lnTo>
                  <a:pt x="0" y="42235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05746" y="8379710"/>
            <a:ext cx="8783736" cy="4692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800">
                <a:solidFill>
                  <a:srgbClr val="FFFFFF"/>
                </a:solidFill>
                <a:latin typeface="Muli"/>
              </a:rPr>
              <a:t>*All references &amp; links mentionned in the report file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1590999">
            <a:off x="12187158" y="3075225"/>
            <a:ext cx="3665344" cy="3582873"/>
          </a:xfrm>
          <a:custGeom>
            <a:avLst/>
            <a:gdLst/>
            <a:ahLst/>
            <a:cxnLst/>
            <a:rect r="r" b="b" t="t" l="l"/>
            <a:pathLst>
              <a:path h="3582873" w="3665344">
                <a:moveTo>
                  <a:pt x="0" y="0"/>
                </a:moveTo>
                <a:lnTo>
                  <a:pt x="3665344" y="0"/>
                </a:lnTo>
                <a:lnTo>
                  <a:pt x="3665344" y="3582874"/>
                </a:lnTo>
                <a:lnTo>
                  <a:pt x="0" y="35828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05746" y="1611730"/>
            <a:ext cx="10374400" cy="3944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520"/>
              </a:lnSpc>
            </a:pPr>
            <a:r>
              <a:rPr lang="en-US" sz="10400">
                <a:solidFill>
                  <a:srgbClr val="FFFFFF"/>
                </a:solidFill>
                <a:latin typeface="Muli Ultra-Bold"/>
              </a:rPr>
              <a:t>Thank you!</a:t>
            </a:r>
          </a:p>
          <a:p>
            <a:pPr>
              <a:lnSpc>
                <a:spcPts val="5200"/>
              </a:lnSpc>
            </a:pPr>
          </a:p>
          <a:p>
            <a:pPr>
              <a:lnSpc>
                <a:spcPts val="12740"/>
              </a:lnSpc>
            </a:pPr>
            <a:r>
              <a:rPr lang="en-US" sz="9800">
                <a:solidFill>
                  <a:srgbClr val="FFFFFF"/>
                </a:solidFill>
                <a:latin typeface="Muli Ultra-Bold"/>
              </a:rPr>
              <a:t>Any Questions?!</a:t>
            </a:r>
          </a:p>
        </p:txBody>
      </p:sp>
      <p:sp>
        <p:nvSpPr>
          <p:cNvPr name="AutoShape 8" id="8"/>
          <p:cNvSpPr/>
          <p:nvPr/>
        </p:nvSpPr>
        <p:spPr>
          <a:xfrm rot="0">
            <a:off x="-485219" y="9258300"/>
            <a:ext cx="17744519" cy="9525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Freeform 9" id="9"/>
          <p:cNvSpPr/>
          <p:nvPr/>
        </p:nvSpPr>
        <p:spPr>
          <a:xfrm flipH="false" flipV="false" rot="-6067170">
            <a:off x="14939984" y="8316733"/>
            <a:ext cx="2780883" cy="2923399"/>
          </a:xfrm>
          <a:custGeom>
            <a:avLst/>
            <a:gdLst/>
            <a:ahLst/>
            <a:cxnLst/>
            <a:rect r="r" b="b" t="t" l="l"/>
            <a:pathLst>
              <a:path h="2923399" w="2780883">
                <a:moveTo>
                  <a:pt x="0" y="0"/>
                </a:moveTo>
                <a:lnTo>
                  <a:pt x="2780884" y="0"/>
                </a:lnTo>
                <a:lnTo>
                  <a:pt x="2780884" y="2923399"/>
                </a:lnTo>
                <a:lnTo>
                  <a:pt x="0" y="292339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7536941" y="9585128"/>
            <a:ext cx="48505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FFFFFF"/>
                </a:solidFill>
                <a:latin typeface="Muli"/>
              </a:rPr>
              <a:t>34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37950">
            <a:off x="-250261" y="4166497"/>
            <a:ext cx="1772548" cy="2233131"/>
          </a:xfrm>
          <a:custGeom>
            <a:avLst/>
            <a:gdLst/>
            <a:ahLst/>
            <a:cxnLst/>
            <a:rect r="r" b="b" t="t" l="l"/>
            <a:pathLst>
              <a:path h="2233131" w="1772548">
                <a:moveTo>
                  <a:pt x="0" y="0"/>
                </a:moveTo>
                <a:lnTo>
                  <a:pt x="1772548" y="0"/>
                </a:lnTo>
                <a:lnTo>
                  <a:pt x="1772548" y="2233131"/>
                </a:lnTo>
                <a:lnTo>
                  <a:pt x="0" y="22331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009031">
            <a:off x="11949425" y="5206310"/>
            <a:ext cx="8081941" cy="6718113"/>
          </a:xfrm>
          <a:custGeom>
            <a:avLst/>
            <a:gdLst/>
            <a:ahLst/>
            <a:cxnLst/>
            <a:rect r="r" b="b" t="t" l="l"/>
            <a:pathLst>
              <a:path h="6718113" w="8081941">
                <a:moveTo>
                  <a:pt x="0" y="0"/>
                </a:moveTo>
                <a:lnTo>
                  <a:pt x="8081940" y="0"/>
                </a:lnTo>
                <a:lnTo>
                  <a:pt x="8081940" y="6718113"/>
                </a:lnTo>
                <a:lnTo>
                  <a:pt x="0" y="67181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334409">
            <a:off x="14260506" y="-534606"/>
            <a:ext cx="1786994" cy="2251331"/>
          </a:xfrm>
          <a:custGeom>
            <a:avLst/>
            <a:gdLst/>
            <a:ahLst/>
            <a:cxnLst/>
            <a:rect r="r" b="b" t="t" l="l"/>
            <a:pathLst>
              <a:path h="2251331" w="1786994">
                <a:moveTo>
                  <a:pt x="0" y="0"/>
                </a:moveTo>
                <a:lnTo>
                  <a:pt x="1786995" y="0"/>
                </a:lnTo>
                <a:lnTo>
                  <a:pt x="1786995" y="2251331"/>
                </a:lnTo>
                <a:lnTo>
                  <a:pt x="0" y="22513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4531331">
            <a:off x="14820391" y="6251960"/>
            <a:ext cx="3173381" cy="3997961"/>
          </a:xfrm>
          <a:custGeom>
            <a:avLst/>
            <a:gdLst/>
            <a:ahLst/>
            <a:cxnLst/>
            <a:rect r="r" b="b" t="t" l="l"/>
            <a:pathLst>
              <a:path h="3997961" w="3173381">
                <a:moveTo>
                  <a:pt x="0" y="0"/>
                </a:moveTo>
                <a:lnTo>
                  <a:pt x="3173382" y="0"/>
                </a:lnTo>
                <a:lnTo>
                  <a:pt x="3173382" y="3997961"/>
                </a:lnTo>
                <a:lnTo>
                  <a:pt x="0" y="39979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294351" y="2117424"/>
            <a:ext cx="13699299" cy="7140876"/>
          </a:xfrm>
          <a:custGeom>
            <a:avLst/>
            <a:gdLst/>
            <a:ahLst/>
            <a:cxnLst/>
            <a:rect r="r" b="b" t="t" l="l"/>
            <a:pathLst>
              <a:path h="7140876" w="13699299">
                <a:moveTo>
                  <a:pt x="0" y="0"/>
                </a:moveTo>
                <a:lnTo>
                  <a:pt x="13699298" y="0"/>
                </a:lnTo>
                <a:lnTo>
                  <a:pt x="13699298" y="7140876"/>
                </a:lnTo>
                <a:lnTo>
                  <a:pt x="0" y="71408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085850"/>
            <a:ext cx="6801669" cy="883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874"/>
              </a:lnSpc>
            </a:pPr>
            <a:r>
              <a:rPr lang="en-US" sz="6249">
                <a:solidFill>
                  <a:srgbClr val="000000"/>
                </a:solidFill>
                <a:latin typeface="Muli Ultra-Bold"/>
              </a:rPr>
              <a:t>PLANNING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587143" y="9584302"/>
            <a:ext cx="309345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5219" y="-266370"/>
            <a:ext cx="19258438" cy="10819740"/>
          </a:xfrm>
          <a:custGeom>
            <a:avLst/>
            <a:gdLst/>
            <a:ahLst/>
            <a:cxnLst/>
            <a:rect r="r" b="b" t="t" l="l"/>
            <a:pathLst>
              <a:path h="10819740" w="19258438">
                <a:moveTo>
                  <a:pt x="0" y="0"/>
                </a:moveTo>
                <a:lnTo>
                  <a:pt x="19258438" y="0"/>
                </a:lnTo>
                <a:lnTo>
                  <a:pt x="19258438" y="10819740"/>
                </a:lnTo>
                <a:lnTo>
                  <a:pt x="0" y="108197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740789" y="7024482"/>
            <a:ext cx="2164731" cy="2233818"/>
          </a:xfrm>
          <a:custGeom>
            <a:avLst/>
            <a:gdLst/>
            <a:ahLst/>
            <a:cxnLst/>
            <a:rect r="r" b="b" t="t" l="l"/>
            <a:pathLst>
              <a:path h="2233818" w="2164731">
                <a:moveTo>
                  <a:pt x="0" y="0"/>
                </a:moveTo>
                <a:lnTo>
                  <a:pt x="2164731" y="0"/>
                </a:lnTo>
                <a:lnTo>
                  <a:pt x="2164731" y="2233818"/>
                </a:lnTo>
                <a:lnTo>
                  <a:pt x="0" y="22338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3005004">
            <a:off x="27498" y="298768"/>
            <a:ext cx="1330616" cy="2701759"/>
          </a:xfrm>
          <a:custGeom>
            <a:avLst/>
            <a:gdLst/>
            <a:ahLst/>
            <a:cxnLst/>
            <a:rect r="r" b="b" t="t" l="l"/>
            <a:pathLst>
              <a:path h="2701759" w="1330616">
                <a:moveTo>
                  <a:pt x="0" y="0"/>
                </a:moveTo>
                <a:lnTo>
                  <a:pt x="1330616" y="0"/>
                </a:lnTo>
                <a:lnTo>
                  <a:pt x="1330616" y="2701758"/>
                </a:lnTo>
                <a:lnTo>
                  <a:pt x="0" y="27017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587143" y="9582107"/>
            <a:ext cx="309345" cy="407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FFFFFF"/>
                </a:solidFill>
                <a:latin typeface="Muli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5219" y="-266370"/>
            <a:ext cx="19258438" cy="10819740"/>
          </a:xfrm>
          <a:custGeom>
            <a:avLst/>
            <a:gdLst/>
            <a:ahLst/>
            <a:cxnLst/>
            <a:rect r="r" b="b" t="t" l="l"/>
            <a:pathLst>
              <a:path h="10819740" w="19258438">
                <a:moveTo>
                  <a:pt x="0" y="0"/>
                </a:moveTo>
                <a:lnTo>
                  <a:pt x="19258438" y="0"/>
                </a:lnTo>
                <a:lnTo>
                  <a:pt x="19258438" y="10819740"/>
                </a:lnTo>
                <a:lnTo>
                  <a:pt x="0" y="108197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5400000">
            <a:off x="10251220" y="599365"/>
            <a:ext cx="9525" cy="16064035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4" id="4"/>
          <p:cNvSpPr/>
          <p:nvPr/>
        </p:nvSpPr>
        <p:spPr>
          <a:xfrm rot="5400000">
            <a:off x="8027255" y="-6376399"/>
            <a:ext cx="9525" cy="16064035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Freeform 5" id="5"/>
          <p:cNvSpPr/>
          <p:nvPr/>
        </p:nvSpPr>
        <p:spPr>
          <a:xfrm flipH="false" flipV="false" rot="0">
            <a:off x="2223965" y="3561168"/>
            <a:ext cx="13614228" cy="4376002"/>
          </a:xfrm>
          <a:custGeom>
            <a:avLst/>
            <a:gdLst/>
            <a:ahLst/>
            <a:cxnLst/>
            <a:rect r="r" b="b" t="t" l="l"/>
            <a:pathLst>
              <a:path h="4376002" w="13614228">
                <a:moveTo>
                  <a:pt x="0" y="0"/>
                </a:moveTo>
                <a:lnTo>
                  <a:pt x="13614228" y="0"/>
                </a:lnTo>
                <a:lnTo>
                  <a:pt x="13614228" y="4376002"/>
                </a:lnTo>
                <a:lnTo>
                  <a:pt x="0" y="43760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933956">
            <a:off x="206287" y="7731373"/>
            <a:ext cx="3049508" cy="3205791"/>
          </a:xfrm>
          <a:custGeom>
            <a:avLst/>
            <a:gdLst/>
            <a:ahLst/>
            <a:cxnLst/>
            <a:rect r="r" b="b" t="t" l="l"/>
            <a:pathLst>
              <a:path h="3205791" w="3049508">
                <a:moveTo>
                  <a:pt x="0" y="0"/>
                </a:moveTo>
                <a:lnTo>
                  <a:pt x="3049509" y="0"/>
                </a:lnTo>
                <a:lnTo>
                  <a:pt x="3049509" y="3205790"/>
                </a:lnTo>
                <a:lnTo>
                  <a:pt x="0" y="32057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356878" y="1857394"/>
            <a:ext cx="10360646" cy="1013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20"/>
              </a:lnSpc>
            </a:pPr>
            <a:r>
              <a:rPr lang="en-US" sz="7200">
                <a:solidFill>
                  <a:srgbClr val="FFFFFF"/>
                </a:solidFill>
                <a:latin typeface="Muli Ultra-Bold"/>
              </a:rPr>
              <a:t>COLOR GRADIENT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3005004">
            <a:off x="77830" y="504891"/>
            <a:ext cx="1191374" cy="2419034"/>
          </a:xfrm>
          <a:custGeom>
            <a:avLst/>
            <a:gdLst/>
            <a:ahLst/>
            <a:cxnLst/>
            <a:rect r="r" b="b" t="t" l="l"/>
            <a:pathLst>
              <a:path h="2419034" w="1191374">
                <a:moveTo>
                  <a:pt x="0" y="0"/>
                </a:moveTo>
                <a:lnTo>
                  <a:pt x="1191374" y="0"/>
                </a:lnTo>
                <a:lnTo>
                  <a:pt x="1191374" y="2419035"/>
                </a:lnTo>
                <a:lnTo>
                  <a:pt x="0" y="241903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4322741">
            <a:off x="14597186" y="137197"/>
            <a:ext cx="2933697" cy="2867689"/>
          </a:xfrm>
          <a:custGeom>
            <a:avLst/>
            <a:gdLst/>
            <a:ahLst/>
            <a:cxnLst/>
            <a:rect r="r" b="b" t="t" l="l"/>
            <a:pathLst>
              <a:path h="2867689" w="2933697">
                <a:moveTo>
                  <a:pt x="0" y="0"/>
                </a:moveTo>
                <a:lnTo>
                  <a:pt x="2933697" y="0"/>
                </a:lnTo>
                <a:lnTo>
                  <a:pt x="2933697" y="2867689"/>
                </a:lnTo>
                <a:lnTo>
                  <a:pt x="0" y="286768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7587143" y="9582107"/>
            <a:ext cx="309345" cy="407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FFFFFF"/>
                </a:solidFill>
                <a:latin typeface="Muli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5219" y="-266370"/>
            <a:ext cx="19258438" cy="10819740"/>
          </a:xfrm>
          <a:custGeom>
            <a:avLst/>
            <a:gdLst/>
            <a:ahLst/>
            <a:cxnLst/>
            <a:rect r="r" b="b" t="t" l="l"/>
            <a:pathLst>
              <a:path h="10819740" w="19258438">
                <a:moveTo>
                  <a:pt x="0" y="0"/>
                </a:moveTo>
                <a:lnTo>
                  <a:pt x="19258438" y="0"/>
                </a:lnTo>
                <a:lnTo>
                  <a:pt x="19258438" y="10819740"/>
                </a:lnTo>
                <a:lnTo>
                  <a:pt x="0" y="108197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5400000">
            <a:off x="10251220" y="599365"/>
            <a:ext cx="9525" cy="16064035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Freeform 4" id="4"/>
          <p:cNvSpPr/>
          <p:nvPr/>
        </p:nvSpPr>
        <p:spPr>
          <a:xfrm flipH="false" flipV="false" rot="-1933956">
            <a:off x="318186" y="8118639"/>
            <a:ext cx="2736420" cy="2876657"/>
          </a:xfrm>
          <a:custGeom>
            <a:avLst/>
            <a:gdLst/>
            <a:ahLst/>
            <a:cxnLst/>
            <a:rect r="r" b="b" t="t" l="l"/>
            <a:pathLst>
              <a:path h="2876657" w="2736420">
                <a:moveTo>
                  <a:pt x="0" y="0"/>
                </a:moveTo>
                <a:lnTo>
                  <a:pt x="2736420" y="0"/>
                </a:lnTo>
                <a:lnTo>
                  <a:pt x="2736420" y="2876657"/>
                </a:lnTo>
                <a:lnTo>
                  <a:pt x="0" y="28766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rot="5400000">
            <a:off x="8027255" y="-6376399"/>
            <a:ext cx="9525" cy="16064035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Freeform 6" id="6"/>
          <p:cNvSpPr/>
          <p:nvPr/>
        </p:nvSpPr>
        <p:spPr>
          <a:xfrm flipH="false" flipV="false" rot="3005004">
            <a:off x="77830" y="504891"/>
            <a:ext cx="1191374" cy="2419034"/>
          </a:xfrm>
          <a:custGeom>
            <a:avLst/>
            <a:gdLst/>
            <a:ahLst/>
            <a:cxnLst/>
            <a:rect r="r" b="b" t="t" l="l"/>
            <a:pathLst>
              <a:path h="2419034" w="1191374">
                <a:moveTo>
                  <a:pt x="0" y="0"/>
                </a:moveTo>
                <a:lnTo>
                  <a:pt x="1191374" y="0"/>
                </a:lnTo>
                <a:lnTo>
                  <a:pt x="1191374" y="2419035"/>
                </a:lnTo>
                <a:lnTo>
                  <a:pt x="0" y="24190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807376">
            <a:off x="15955150" y="98076"/>
            <a:ext cx="1446317" cy="3922214"/>
          </a:xfrm>
          <a:custGeom>
            <a:avLst/>
            <a:gdLst/>
            <a:ahLst/>
            <a:cxnLst/>
            <a:rect r="r" b="b" t="t" l="l"/>
            <a:pathLst>
              <a:path h="3922214" w="1446317">
                <a:moveTo>
                  <a:pt x="0" y="0"/>
                </a:moveTo>
                <a:lnTo>
                  <a:pt x="1446316" y="0"/>
                </a:lnTo>
                <a:lnTo>
                  <a:pt x="1446316" y="3922214"/>
                </a:lnTo>
                <a:lnTo>
                  <a:pt x="0" y="392221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0" y="3265537"/>
            <a:ext cx="18288000" cy="7021463"/>
            <a:chOff x="0" y="0"/>
            <a:chExt cx="4816593" cy="184927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16592" cy="1849274"/>
            </a:xfrm>
            <a:custGeom>
              <a:avLst/>
              <a:gdLst/>
              <a:ahLst/>
              <a:cxnLst/>
              <a:rect r="r" b="b" t="t" l="l"/>
              <a:pathLst>
                <a:path h="1849274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849274"/>
                  </a:lnTo>
                  <a:lnTo>
                    <a:pt x="0" y="184927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4816593" cy="18968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667876" y="3675447"/>
            <a:ext cx="16952248" cy="6201643"/>
          </a:xfrm>
          <a:custGeom>
            <a:avLst/>
            <a:gdLst/>
            <a:ahLst/>
            <a:cxnLst/>
            <a:rect r="r" b="b" t="t" l="l"/>
            <a:pathLst>
              <a:path h="6201643" w="16952248">
                <a:moveTo>
                  <a:pt x="0" y="0"/>
                </a:moveTo>
                <a:lnTo>
                  <a:pt x="16952248" y="0"/>
                </a:lnTo>
                <a:lnTo>
                  <a:pt x="16952248" y="6201643"/>
                </a:lnTo>
                <a:lnTo>
                  <a:pt x="0" y="620164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356878" y="1857394"/>
            <a:ext cx="13947485" cy="1013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20"/>
              </a:lnSpc>
            </a:pPr>
            <a:r>
              <a:rPr lang="en-US" sz="7200">
                <a:solidFill>
                  <a:srgbClr val="FFFFFF"/>
                </a:solidFill>
                <a:latin typeface="Muli Ultra-Bold"/>
              </a:rPr>
              <a:t>DIAMOND CLARITY SCALE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587143" y="9584302"/>
            <a:ext cx="309345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238342">
            <a:off x="11202221" y="-3375825"/>
            <a:ext cx="8390620" cy="8809050"/>
          </a:xfrm>
          <a:custGeom>
            <a:avLst/>
            <a:gdLst/>
            <a:ahLst/>
            <a:cxnLst/>
            <a:rect r="r" b="b" t="t" l="l"/>
            <a:pathLst>
              <a:path h="8809050" w="8390620">
                <a:moveTo>
                  <a:pt x="0" y="0"/>
                </a:moveTo>
                <a:lnTo>
                  <a:pt x="8390620" y="0"/>
                </a:lnTo>
                <a:lnTo>
                  <a:pt x="8390620" y="8809050"/>
                </a:lnTo>
                <a:lnTo>
                  <a:pt x="0" y="88090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85850"/>
            <a:ext cx="8407484" cy="883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874"/>
              </a:lnSpc>
            </a:pPr>
            <a:r>
              <a:rPr lang="en-US" sz="6249">
                <a:solidFill>
                  <a:srgbClr val="000000"/>
                </a:solidFill>
                <a:latin typeface="Muli Ultra-Bold"/>
              </a:rPr>
              <a:t>DATA GATHERING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2707381"/>
            <a:ext cx="16230600" cy="6265971"/>
            <a:chOff x="0" y="0"/>
            <a:chExt cx="21640800" cy="8354628"/>
          </a:xfrm>
        </p:grpSpPr>
        <p:sp>
          <p:nvSpPr>
            <p:cNvPr name="AutoShape 5" id="5"/>
            <p:cNvSpPr/>
            <p:nvPr/>
          </p:nvSpPr>
          <p:spPr>
            <a:xfrm rot="0">
              <a:off x="0" y="0"/>
              <a:ext cx="21640800" cy="18683"/>
            </a:xfrm>
            <a:prstGeom prst="rect">
              <a:avLst/>
            </a:prstGeom>
            <a:solidFill>
              <a:srgbClr val="000000"/>
            </a:solidFill>
          </p:spPr>
        </p:sp>
        <p:sp>
          <p:nvSpPr>
            <p:cNvPr name="TextBox 6" id="6"/>
            <p:cNvSpPr txBox="true"/>
            <p:nvPr/>
          </p:nvSpPr>
          <p:spPr>
            <a:xfrm rot="0">
              <a:off x="0" y="580083"/>
              <a:ext cx="21640800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Muli Bold"/>
                </a:rPr>
                <a:t>FLAT FILES FROM KAGGLE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537375"/>
              <a:ext cx="21640800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Muli"/>
                </a:rPr>
                <a:t>GENERATED 4 DATA FRAMES WITH OVER 54,000 DIFFERENT DIAMONDS.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3358731"/>
              <a:ext cx="21640800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Muli Bold"/>
                </a:rPr>
                <a:t>API FROM EBAY DEVELOPPER’S PROGRAM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4316023"/>
              <a:ext cx="21640800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Muli"/>
                </a:rPr>
                <a:t>GENERATED A DATA FRAME OF OVER 5,000 DIAMONDS AVAILABLE ON EBAY MARKETPLACE.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6137379"/>
              <a:ext cx="21640800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Muli Bold"/>
                </a:rPr>
                <a:t>WEB SCRAPPING FROM WIKIPEDIA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7094671"/>
              <a:ext cx="21640800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Muli"/>
                </a:rPr>
                <a:t>GENERATED 2 DATA FRAMES OF THE MOST FAMOUS DIAMONDS &amp; LARGEST ONES FOUND.</a:t>
              </a:r>
            </a:p>
          </p:txBody>
        </p:sp>
        <p:sp>
          <p:nvSpPr>
            <p:cNvPr name="AutoShape 12" id="12"/>
            <p:cNvSpPr/>
            <p:nvPr/>
          </p:nvSpPr>
          <p:spPr>
            <a:xfrm rot="0">
              <a:off x="0" y="8335944"/>
              <a:ext cx="21640800" cy="18683"/>
            </a:xfrm>
            <a:prstGeom prst="rect">
              <a:avLst/>
            </a:prstGeom>
            <a:solidFill>
              <a:srgbClr val="000000"/>
            </a:solidFill>
          </p:spPr>
        </p:sp>
        <p:sp>
          <p:nvSpPr>
            <p:cNvPr name="AutoShape 13" id="13"/>
            <p:cNvSpPr/>
            <p:nvPr/>
          </p:nvSpPr>
          <p:spPr>
            <a:xfrm rot="0">
              <a:off x="0" y="5557296"/>
              <a:ext cx="21640800" cy="18683"/>
            </a:xfrm>
            <a:prstGeom prst="rect">
              <a:avLst/>
            </a:prstGeom>
            <a:solidFill>
              <a:srgbClr val="000000"/>
            </a:solidFill>
          </p:spPr>
        </p:sp>
        <p:sp>
          <p:nvSpPr>
            <p:cNvPr name="AutoShape 14" id="14"/>
            <p:cNvSpPr/>
            <p:nvPr/>
          </p:nvSpPr>
          <p:spPr>
            <a:xfrm rot="0">
              <a:off x="0" y="2778648"/>
              <a:ext cx="21640800" cy="18683"/>
            </a:xfrm>
            <a:prstGeom prst="rect">
              <a:avLst/>
            </a:prstGeom>
            <a:solidFill>
              <a:srgbClr val="000000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7587143" y="9584302"/>
            <a:ext cx="309345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000000"/>
                </a:solidFill>
                <a:latin typeface="Muli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5219" y="-266370"/>
            <a:ext cx="19258438" cy="10819740"/>
          </a:xfrm>
          <a:custGeom>
            <a:avLst/>
            <a:gdLst/>
            <a:ahLst/>
            <a:cxnLst/>
            <a:rect r="r" b="b" t="t" l="l"/>
            <a:pathLst>
              <a:path h="10819740" w="19258438">
                <a:moveTo>
                  <a:pt x="0" y="0"/>
                </a:moveTo>
                <a:lnTo>
                  <a:pt x="19258438" y="0"/>
                </a:lnTo>
                <a:lnTo>
                  <a:pt x="19258438" y="10819740"/>
                </a:lnTo>
                <a:lnTo>
                  <a:pt x="0" y="108197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153127">
            <a:off x="13783414" y="2982300"/>
            <a:ext cx="5039478" cy="4944988"/>
          </a:xfrm>
          <a:custGeom>
            <a:avLst/>
            <a:gdLst/>
            <a:ahLst/>
            <a:cxnLst/>
            <a:rect r="r" b="b" t="t" l="l"/>
            <a:pathLst>
              <a:path h="4944988" w="5039478">
                <a:moveTo>
                  <a:pt x="0" y="0"/>
                </a:moveTo>
                <a:lnTo>
                  <a:pt x="5039479" y="0"/>
                </a:lnTo>
                <a:lnTo>
                  <a:pt x="5039479" y="4944988"/>
                </a:lnTo>
                <a:lnTo>
                  <a:pt x="0" y="494498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9930122">
            <a:off x="-441665" y="2777051"/>
            <a:ext cx="2011979" cy="1974254"/>
          </a:xfrm>
          <a:custGeom>
            <a:avLst/>
            <a:gdLst/>
            <a:ahLst/>
            <a:cxnLst/>
            <a:rect r="r" b="b" t="t" l="l"/>
            <a:pathLst>
              <a:path h="1974254" w="2011979">
                <a:moveTo>
                  <a:pt x="0" y="0"/>
                </a:moveTo>
                <a:lnTo>
                  <a:pt x="2011979" y="0"/>
                </a:lnTo>
                <a:lnTo>
                  <a:pt x="2011979" y="1974254"/>
                </a:lnTo>
                <a:lnTo>
                  <a:pt x="0" y="19742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749317" y="3140599"/>
            <a:ext cx="4721280" cy="1544436"/>
          </a:xfrm>
          <a:custGeom>
            <a:avLst/>
            <a:gdLst/>
            <a:ahLst/>
            <a:cxnLst/>
            <a:rect r="r" b="b" t="t" l="l"/>
            <a:pathLst>
              <a:path h="1544436" w="4721280">
                <a:moveTo>
                  <a:pt x="0" y="0"/>
                </a:moveTo>
                <a:lnTo>
                  <a:pt x="4721279" y="0"/>
                </a:lnTo>
                <a:lnTo>
                  <a:pt x="4721279" y="1544437"/>
                </a:lnTo>
                <a:lnTo>
                  <a:pt x="0" y="15444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8318" r="0" b="-18318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749317" y="4844244"/>
            <a:ext cx="4721280" cy="4525916"/>
          </a:xfrm>
          <a:custGeom>
            <a:avLst/>
            <a:gdLst/>
            <a:ahLst/>
            <a:cxnLst/>
            <a:rect r="r" b="b" t="t" l="l"/>
            <a:pathLst>
              <a:path h="4525916" w="4721280">
                <a:moveTo>
                  <a:pt x="0" y="0"/>
                </a:moveTo>
                <a:lnTo>
                  <a:pt x="4721279" y="0"/>
                </a:lnTo>
                <a:lnTo>
                  <a:pt x="4721279" y="4525916"/>
                </a:lnTo>
                <a:lnTo>
                  <a:pt x="0" y="452591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335696" y="1446636"/>
            <a:ext cx="15278462" cy="875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820"/>
              </a:lnSpc>
            </a:pPr>
            <a:r>
              <a:rPr lang="en-US" sz="6200">
                <a:solidFill>
                  <a:srgbClr val="FFFFFF"/>
                </a:solidFill>
                <a:latin typeface="Muli Ultra-Bold"/>
              </a:rPr>
              <a:t>DATA CLEANING/WRANGLING &amp; EDA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400165" y="3474032"/>
            <a:ext cx="11613894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Muli Bold"/>
              </a:rPr>
              <a:t>CHECKING DATA SHAPE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137828" y="3243132"/>
            <a:ext cx="907175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Muli Bold"/>
              </a:rPr>
              <a:t>01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400165" y="5839861"/>
            <a:ext cx="11613894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Muli Bold"/>
              </a:rPr>
              <a:t>CHECKING DATA TYPES &amp; NULL-VALUES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137828" y="5608961"/>
            <a:ext cx="907175" cy="85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Muli Bold"/>
              </a:rPr>
              <a:t>02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-7296786">
            <a:off x="609144" y="7646980"/>
            <a:ext cx="3385826" cy="3322342"/>
          </a:xfrm>
          <a:custGeom>
            <a:avLst/>
            <a:gdLst/>
            <a:ahLst/>
            <a:cxnLst/>
            <a:rect r="r" b="b" t="t" l="l"/>
            <a:pathLst>
              <a:path h="3322342" w="3385826">
                <a:moveTo>
                  <a:pt x="0" y="0"/>
                </a:moveTo>
                <a:lnTo>
                  <a:pt x="3385826" y="0"/>
                </a:lnTo>
                <a:lnTo>
                  <a:pt x="3385826" y="3322341"/>
                </a:lnTo>
                <a:lnTo>
                  <a:pt x="0" y="33223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7587143" y="9582107"/>
            <a:ext cx="309345" cy="407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20">
                <a:solidFill>
                  <a:srgbClr val="FFFFFF"/>
                </a:solidFill>
                <a:latin typeface="Muli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DAGDW8tVFrk</dc:identifier>
  <dcterms:modified xsi:type="dcterms:W3CDTF">2011-08-01T06:04:30Z</dcterms:modified>
  <cp:revision>1</cp:revision>
  <dc:title>Diamonds rule the world</dc:title>
</cp:coreProperties>
</file>

<file path=docProps/thumbnail.jpeg>
</file>